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 id="2147483678" r:id="rId4"/>
    <p:sldMasterId id="2147483693" r:id="rId5"/>
  </p:sldMasterIdLst>
  <p:notesMasterIdLst>
    <p:notesMasterId r:id="rId8"/>
  </p:notesMasterIdLst>
  <p:sldIdLst>
    <p:sldId id="499" r:id="rId6"/>
    <p:sldId id="481" r:id="rId7"/>
    <p:sldId id="482" r:id="rId9"/>
    <p:sldId id="483" r:id="rId10"/>
    <p:sldId id="484" r:id="rId11"/>
    <p:sldId id="485" r:id="rId12"/>
    <p:sldId id="486" r:id="rId13"/>
    <p:sldId id="487" r:id="rId14"/>
    <p:sldId id="488" r:id="rId15"/>
    <p:sldId id="489" r:id="rId16"/>
    <p:sldId id="490" r:id="rId17"/>
    <p:sldId id="491" r:id="rId18"/>
    <p:sldId id="492" r:id="rId19"/>
    <p:sldId id="493" r:id="rId20"/>
    <p:sldId id="494" r:id="rId21"/>
    <p:sldId id="495" r:id="rId22"/>
    <p:sldId id="601" r:id="rId23"/>
    <p:sldId id="602" r:id="rId24"/>
    <p:sldId id="689" r:id="rId25"/>
    <p:sldId id="690" r:id="rId26"/>
    <p:sldId id="598" r:id="rId27"/>
    <p:sldId id="599" r:id="rId28"/>
    <p:sldId id="691" r:id="rId29"/>
    <p:sldId id="600" r:id="rId30"/>
    <p:sldId id="692" r:id="rId31"/>
    <p:sldId id="693" r:id="rId32"/>
    <p:sldId id="694" r:id="rId33"/>
    <p:sldId id="697" r:id="rId34"/>
    <p:sldId id="698" r:id="rId35"/>
    <p:sldId id="699" r:id="rId36"/>
    <p:sldId id="700" r:id="rId37"/>
    <p:sldId id="701" r:id="rId38"/>
    <p:sldId id="705" r:id="rId39"/>
    <p:sldId id="706" r:id="rId40"/>
    <p:sldId id="707" r:id="rId41"/>
    <p:sldId id="708" r:id="rId42"/>
    <p:sldId id="709" r:id="rId43"/>
    <p:sldId id="710" r:id="rId44"/>
    <p:sldId id="801" r:id="rId45"/>
    <p:sldId id="802" r:id="rId46"/>
    <p:sldId id="695" r:id="rId47"/>
    <p:sldId id="696" r:id="rId48"/>
    <p:sldId id="704" r:id="rId49"/>
    <p:sldId id="803" r:id="rId50"/>
    <p:sldId id="703" r:id="rId51"/>
    <p:sldId id="857" r:id="rId52"/>
    <p:sldId id="800" r:id="rId53"/>
    <p:sldId id="702" r:id="rId54"/>
    <p:sldId id="833" r:id="rId55"/>
    <p:sldId id="393" r:id="rId56"/>
    <p:sldId id="373" r:id="rId57"/>
    <p:sldId id="367" r:id="rId58"/>
    <p:sldId id="368" r:id="rId59"/>
    <p:sldId id="369" r:id="rId60"/>
    <p:sldId id="370" r:id="rId61"/>
    <p:sldId id="455" r:id="rId62"/>
    <p:sldId id="456" r:id="rId63"/>
    <p:sldId id="457" r:id="rId64"/>
    <p:sldId id="458" r:id="rId65"/>
    <p:sldId id="394" r:id="rId66"/>
    <p:sldId id="459" r:id="rId67"/>
    <p:sldId id="448" r:id="rId68"/>
    <p:sldId id="426" r:id="rId69"/>
    <p:sldId id="463" r:id="rId70"/>
    <p:sldId id="464" r:id="rId71"/>
    <p:sldId id="465" r:id="rId72"/>
    <p:sldId id="466" r:id="rId73"/>
    <p:sldId id="468" r:id="rId74"/>
    <p:sldId id="469" r:id="rId75"/>
    <p:sldId id="480" r:id="rId76"/>
    <p:sldId id="371" r:id="rId77"/>
    <p:sldId id="405" r:id="rId78"/>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224"/>
    <p:restoredTop sz="80853"/>
  </p:normalViewPr>
  <p:slideViewPr>
    <p:cSldViewPr showGuides="1">
      <p:cViewPr varScale="1">
        <p:scale>
          <a:sx n="71" d="100"/>
          <a:sy n="71" d="100"/>
        </p:scale>
        <p:origin x="1374" y="72"/>
      </p:cViewPr>
      <p:guideLst>
        <p:guide orient="horz" pos="2160"/>
        <p:guide pos="286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notesMaster" Target="notesMasters/notesMaster1.xml"/><Relationship Id="rId79" Type="http://schemas.openxmlformats.org/officeDocument/2006/relationships/presProps" Target="presProps.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slide" Target="slides/slide2.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SzTx/>
              <a:buFontTx/>
              <a:buNone/>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0"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0B9EB6A-4A64-4719-8FA3-9F6E6CEB766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12290" name="Rectangle 2"/>
          <p:cNvSpPr>
            <a:spLocks noRot="1" noTextEdit="1"/>
          </p:cNvSpPr>
          <p:nvPr>
            <p:ph type="sldImg"/>
          </p:nvPr>
        </p:nvSpPr>
        <p:spPr/>
      </p:sp>
      <p:sp>
        <p:nvSpPr>
          <p:cNvPr id="12291" name="Rectangle 3"/>
          <p:cNvSpPr>
            <a:spLocks noGrp="1"/>
          </p:cNvSpPr>
          <p:nvPr>
            <p:ph type="body"/>
          </p:nvPr>
        </p:nvSpPr>
        <p:spPr/>
        <p:txBody>
          <a:bodyPr wrap="square" lIns="91440" tIns="45720" rIns="91440" bIns="45720" anchor="t" anchorCtr="0"/>
          <a:p>
            <a:pPr lvl="0" eaLnBrk="1" hangingPunct="1"/>
            <a:endParaRPr lang="zh-CN"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5058" name="Rectangle 2"/>
          <p:cNvSpPr>
            <a:spLocks noRot="1" noTextEdit="1"/>
          </p:cNvSpPr>
          <p:nvPr>
            <p:ph type="sldImg"/>
          </p:nvPr>
        </p:nvSpPr>
        <p:spPr/>
      </p:sp>
      <p:sp>
        <p:nvSpPr>
          <p:cNvPr id="45059"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7106" name="Rectangle 2"/>
          <p:cNvSpPr>
            <a:spLocks noRot="1" noTextEdit="1"/>
          </p:cNvSpPr>
          <p:nvPr>
            <p:ph type="sldImg"/>
          </p:nvPr>
        </p:nvSpPr>
        <p:spPr/>
      </p:sp>
      <p:sp>
        <p:nvSpPr>
          <p:cNvPr id="47107"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幻灯片图像占位符 1"/>
          <p:cNvSpPr>
            <a:spLocks noRot="1" noTextEdit="1"/>
          </p:cNvSpPr>
          <p:nvPr>
            <p:ph type="sldImg"/>
          </p:nvPr>
        </p:nvSpPr>
        <p:spPr/>
      </p:sp>
      <p:sp>
        <p:nvSpPr>
          <p:cNvPr id="49154"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 </a:t>
            </a:r>
            <a:r>
              <a:rPr lang="en-US" altLang="zh-CN"/>
              <a:t>(61</a:t>
            </a:r>
            <a:r>
              <a:rPr lang="zh-CN" altLang="en-US"/>
              <a:t>人参与</a:t>
            </a:r>
            <a:r>
              <a:rPr lang="en-US" altLang="zh-CN"/>
              <a:t>)</a:t>
            </a:r>
            <a:endParaRPr lang="en-US" altLang="zh-CN"/>
          </a:p>
          <a:p>
            <a:pPr lvl="0"/>
            <a:endParaRPr lang="en-US" altLang="zh-CN"/>
          </a:p>
          <a:p>
            <a:pPr lvl="0"/>
            <a:r>
              <a:rPr lang="zh-CN" altLang="en-US"/>
              <a:t>灰度变换属于</a:t>
            </a:r>
            <a:endParaRPr lang="zh-CN" altLang="en-US"/>
          </a:p>
          <a:p>
            <a:pPr lvl="0"/>
            <a:endParaRPr lang="zh-CN" altLang="en-US"/>
          </a:p>
          <a:p>
            <a:pPr lvl="0"/>
            <a:r>
              <a:rPr lang="en-US" altLang="zh-CN"/>
              <a:t>A.</a:t>
            </a:r>
            <a:r>
              <a:rPr lang="zh-CN" altLang="en-US"/>
              <a:t>点运算</a:t>
            </a:r>
            <a:r>
              <a:rPr lang="en-US" altLang="zh-CN"/>
              <a:t>		81%</a:t>
            </a:r>
            <a:endParaRPr lang="en-US" altLang="zh-CN"/>
          </a:p>
          <a:p>
            <a:pPr lvl="0"/>
            <a:r>
              <a:rPr lang="en-US" altLang="zh-CN"/>
              <a:t>B.</a:t>
            </a:r>
            <a:r>
              <a:rPr lang="zh-CN" altLang="en-US"/>
              <a:t>局部运算</a:t>
            </a:r>
            <a:r>
              <a:rPr lang="en-US" altLang="zh-CN"/>
              <a:t>		8%</a:t>
            </a:r>
            <a:endParaRPr lang="en-US" altLang="zh-CN"/>
          </a:p>
          <a:p>
            <a:pPr lvl="0"/>
            <a:r>
              <a:rPr lang="en-US" altLang="zh-CN"/>
              <a:t>C.</a:t>
            </a:r>
            <a:r>
              <a:rPr lang="zh-CN" altLang="en-US"/>
              <a:t>线性变换</a:t>
            </a:r>
            <a:r>
              <a:rPr lang="en-US" altLang="zh-CN"/>
              <a:t>		9%</a:t>
            </a:r>
            <a:endParaRPr lang="zh-CN" altLang="en-US"/>
          </a:p>
          <a:p>
            <a:pPr lvl="0"/>
            <a:r>
              <a:rPr lang="en-US" altLang="zh-CN">
                <a:sym typeface="+mn-ea"/>
              </a:rPr>
              <a:t>2021-2022-2 ( </a:t>
            </a:r>
            <a:r>
              <a:rPr lang="zh-CN" altLang="en-US">
                <a:sym typeface="+mn-ea"/>
              </a:rPr>
              <a:t>人参与</a:t>
            </a:r>
            <a:r>
              <a:rPr lang="en-US" altLang="zh-CN">
                <a:sym typeface="+mn-ea"/>
              </a:rPr>
              <a:t>)</a:t>
            </a:r>
            <a:endParaRPr lang="en-US" altLang="zh-CN"/>
          </a:p>
          <a:p>
            <a:pPr lvl="0"/>
            <a:endParaRPr lang="en-US" altLang="zh-CN"/>
          </a:p>
          <a:p>
            <a:pPr lvl="0"/>
            <a:r>
              <a:rPr lang="zh-CN" altLang="en-US">
                <a:sym typeface="+mn-ea"/>
              </a:rPr>
              <a:t>灰度变换属于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100%</a:t>
            </a:r>
            <a:endParaRPr lang="en-US" altLang="zh-CN"/>
          </a:p>
          <a:p>
            <a:pPr lvl="0"/>
            <a:r>
              <a:rPr lang="en-US" altLang="zh-CN">
                <a:sym typeface="+mn-ea"/>
              </a:rPr>
              <a:t>B.</a:t>
            </a:r>
            <a:r>
              <a:rPr lang="zh-CN" altLang="en-US">
                <a:sym typeface="+mn-ea"/>
              </a:rPr>
              <a:t>局部运算</a:t>
            </a:r>
            <a:r>
              <a:rPr lang="en-US" altLang="zh-CN">
                <a:sym typeface="+mn-ea"/>
              </a:rPr>
              <a:t>		0%</a:t>
            </a:r>
            <a:endParaRPr lang="en-US" altLang="zh-CN"/>
          </a:p>
          <a:p>
            <a:pPr lvl="0"/>
            <a:r>
              <a:rPr lang="en-US" altLang="zh-CN">
                <a:sym typeface="+mn-ea"/>
              </a:rPr>
              <a:t>C.</a:t>
            </a:r>
            <a:r>
              <a:rPr lang="zh-CN" altLang="en-US">
                <a:sym typeface="+mn-ea"/>
              </a:rPr>
              <a:t>线性变换</a:t>
            </a:r>
            <a:r>
              <a:rPr lang="en-US" altLang="zh-CN">
                <a:sym typeface="+mn-ea"/>
              </a:rPr>
              <a:t>		0%</a:t>
            </a:r>
            <a:endParaRPr lang="zh-CN" altLang="en-US"/>
          </a:p>
          <a:p>
            <a:pPr lvl="0"/>
            <a:endParaRPr lang="en-US" altLang="zh-CN"/>
          </a:p>
          <a:p>
            <a:pPr lvl="0"/>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Rot="1" noTextEdit="1"/>
          </p:cNvSpPr>
          <p:nvPr>
            <p:ph type="sldImg"/>
          </p:nvPr>
        </p:nvSpPr>
        <p:spPr/>
      </p:sp>
      <p:sp>
        <p:nvSpPr>
          <p:cNvPr id="51202"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 </a:t>
            </a:r>
            <a:r>
              <a:rPr lang="en-US" altLang="zh-CN">
                <a:sym typeface="宋体" panose="02010600030101010101" pitchFamily="2" charset="-122"/>
              </a:rPr>
              <a:t>(60</a:t>
            </a:r>
            <a:r>
              <a:rPr lang="zh-CN" altLang="en-US">
                <a:sym typeface="宋体" panose="02010600030101010101" pitchFamily="2" charset="-122"/>
              </a:rPr>
              <a:t>人参与</a:t>
            </a:r>
            <a:r>
              <a:rPr lang="en-US" altLang="zh-CN">
                <a:sym typeface="宋体" panose="02010600030101010101" pitchFamily="2" charset="-122"/>
              </a:rPr>
              <a:t>)</a:t>
            </a:r>
            <a:endParaRPr lang="en-US" altLang="zh-CN"/>
          </a:p>
          <a:p>
            <a:pPr lvl="0"/>
            <a:r>
              <a:rPr lang="zh-CN" altLang="en-US"/>
              <a:t>空间滤波属于</a:t>
            </a:r>
            <a:endParaRPr lang="zh-CN" altLang="en-US"/>
          </a:p>
          <a:p>
            <a:pPr lvl="0"/>
            <a:endParaRPr lang="zh-CN" altLang="en-US"/>
          </a:p>
          <a:p>
            <a:pPr lvl="0"/>
            <a:r>
              <a:rPr lang="en-US" altLang="zh-CN"/>
              <a:t>A.</a:t>
            </a:r>
            <a:r>
              <a:rPr lang="zh-CN" altLang="en-US"/>
              <a:t>点运算</a:t>
            </a:r>
            <a:r>
              <a:rPr lang="en-US" altLang="zh-CN"/>
              <a:t>		5%</a:t>
            </a:r>
            <a:endParaRPr lang="en-US" altLang="zh-CN"/>
          </a:p>
          <a:p>
            <a:pPr lvl="0"/>
            <a:r>
              <a:rPr lang="en-US" altLang="zh-CN"/>
              <a:t>B.</a:t>
            </a:r>
            <a:r>
              <a:rPr lang="zh-CN" altLang="en-US"/>
              <a:t>局部运算</a:t>
            </a:r>
            <a:r>
              <a:rPr lang="en-US" altLang="zh-CN"/>
              <a:t>		90%</a:t>
            </a:r>
            <a:endParaRPr lang="en-US" altLang="zh-CN"/>
          </a:p>
          <a:p>
            <a:pPr lvl="0"/>
            <a:r>
              <a:rPr lang="en-US" altLang="zh-CN"/>
              <a:t>C.</a:t>
            </a:r>
            <a:r>
              <a:rPr lang="zh-CN" altLang="en-US"/>
              <a:t>非线性变换</a:t>
            </a:r>
            <a:r>
              <a:rPr lang="en-US" altLang="zh-CN"/>
              <a:t>		5%</a:t>
            </a:r>
            <a:endParaRPr lang="zh-CN" altLang="en-US"/>
          </a:p>
          <a:p>
            <a:pPr lvl="0"/>
            <a:r>
              <a:rPr lang="en-US" altLang="zh-CN">
                <a:sym typeface="+mn-ea"/>
              </a:rPr>
              <a:t>2021-2022-2 </a:t>
            </a:r>
            <a:r>
              <a:rPr lang="en-US" altLang="zh-CN">
                <a:sym typeface="宋体" panose="02010600030101010101" pitchFamily="2" charset="-122"/>
              </a:rPr>
              <a:t>(37</a:t>
            </a:r>
            <a:r>
              <a:rPr lang="zh-CN" altLang="en-US">
                <a:sym typeface="宋体" panose="02010600030101010101" pitchFamily="2" charset="-122"/>
              </a:rPr>
              <a:t>人参与</a:t>
            </a:r>
            <a:r>
              <a:rPr lang="en-US" altLang="zh-CN">
                <a:sym typeface="宋体" panose="02010600030101010101" pitchFamily="2" charset="-122"/>
              </a:rPr>
              <a:t>)</a:t>
            </a:r>
            <a:endParaRPr lang="en-US" altLang="zh-CN"/>
          </a:p>
          <a:p>
            <a:pPr lvl="0"/>
            <a:r>
              <a:rPr lang="zh-CN" altLang="en-US">
                <a:sym typeface="+mn-ea"/>
              </a:rPr>
              <a:t>空间滤波属于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0%</a:t>
            </a:r>
            <a:endParaRPr lang="en-US" altLang="zh-CN"/>
          </a:p>
          <a:p>
            <a:pPr lvl="0"/>
            <a:r>
              <a:rPr lang="en-US" altLang="zh-CN">
                <a:sym typeface="+mn-ea"/>
              </a:rPr>
              <a:t>B.</a:t>
            </a:r>
            <a:r>
              <a:rPr lang="zh-CN" altLang="en-US">
                <a:sym typeface="+mn-ea"/>
              </a:rPr>
              <a:t>局部运算</a:t>
            </a:r>
            <a:r>
              <a:rPr lang="en-US" altLang="zh-CN">
                <a:sym typeface="+mn-ea"/>
              </a:rPr>
              <a:t>		100%</a:t>
            </a:r>
            <a:endParaRPr lang="en-US" altLang="zh-CN"/>
          </a:p>
          <a:p>
            <a:pPr lvl="0"/>
            <a:r>
              <a:rPr lang="en-US" altLang="zh-CN">
                <a:sym typeface="+mn-ea"/>
              </a:rPr>
              <a:t>C.</a:t>
            </a:r>
            <a:r>
              <a:rPr lang="zh-CN" altLang="en-US">
                <a:sym typeface="+mn-ea"/>
              </a:rPr>
              <a:t>非线性变换</a:t>
            </a:r>
            <a:r>
              <a:rPr lang="en-US" altLang="zh-CN">
                <a:sym typeface="+mn-ea"/>
              </a:rPr>
              <a:t>		0%</a:t>
            </a:r>
            <a:endParaRPr lang="zh-CN" altLang="en-US"/>
          </a:p>
          <a:p>
            <a:pPr lvl="0"/>
            <a:endParaRPr lang="en-US" altLang="zh-CN"/>
          </a:p>
          <a:p>
            <a:pPr lvl="0"/>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Rot="1" noTextEdit="1"/>
          </p:cNvSpPr>
          <p:nvPr>
            <p:ph type="sldImg"/>
          </p:nvPr>
        </p:nvSpPr>
        <p:spPr/>
      </p:sp>
      <p:sp>
        <p:nvSpPr>
          <p:cNvPr id="53250" name="文本占位符 2"/>
          <p:cNvSpPr/>
          <p:nvPr>
            <p:ph type="body"/>
          </p:nvPr>
        </p:nvSpPr>
        <p:spPr/>
        <p:txBody>
          <a:bodyPr wrap="square" lIns="91440" tIns="45720" rIns="91440" bIns="45720" anchor="t" anchorCtr="0"/>
          <a:p>
            <a:pPr lvl="0"/>
            <a:r>
              <a:rPr lang="en-US" altLang="zh-CN"/>
              <a:t>C</a:t>
            </a:r>
            <a:endParaRPr lang="en-US" altLang="zh-CN"/>
          </a:p>
          <a:p>
            <a:pPr lvl="0"/>
            <a:r>
              <a:rPr lang="en-US" altLang="zh-CN">
                <a:sym typeface="宋体" panose="02010600030101010101" pitchFamily="2" charset="-122"/>
              </a:rPr>
              <a:t>2019-2020-2 (   </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卷积运算属于</a:t>
            </a:r>
            <a:endParaRPr lang="zh-CN" altLang="en-US"/>
          </a:p>
          <a:p>
            <a:pPr lvl="0"/>
            <a:endParaRPr lang="zh-CN" altLang="en-US"/>
          </a:p>
          <a:p>
            <a:pPr lvl="0"/>
            <a:r>
              <a:rPr lang="en-US" altLang="zh-CN"/>
              <a:t>A.</a:t>
            </a:r>
            <a:r>
              <a:rPr lang="zh-CN" altLang="en-US"/>
              <a:t>点运算</a:t>
            </a:r>
            <a:r>
              <a:rPr lang="en-US" altLang="zh-CN"/>
              <a:t>		6%</a:t>
            </a:r>
            <a:endParaRPr lang="en-US" altLang="zh-CN"/>
          </a:p>
          <a:p>
            <a:pPr lvl="0"/>
            <a:r>
              <a:rPr lang="en-US" altLang="zh-CN"/>
              <a:t>B.</a:t>
            </a:r>
            <a:r>
              <a:rPr lang="zh-CN" altLang="en-US"/>
              <a:t>傅里叶变换</a:t>
            </a:r>
            <a:r>
              <a:rPr lang="en-US" altLang="zh-CN"/>
              <a:t>		13%</a:t>
            </a:r>
            <a:endParaRPr lang="en-US" altLang="zh-CN"/>
          </a:p>
          <a:p>
            <a:pPr lvl="0"/>
            <a:r>
              <a:rPr lang="en-US" altLang="zh-CN"/>
              <a:t>C.</a:t>
            </a:r>
            <a:r>
              <a:rPr lang="zh-CN" altLang="en-US"/>
              <a:t>线性变换</a:t>
            </a:r>
            <a:r>
              <a:rPr lang="en-US" altLang="zh-CN"/>
              <a:t>		80%</a:t>
            </a:r>
            <a:endParaRPr lang="zh-CN" altLang="en-US"/>
          </a:p>
          <a:p>
            <a:pPr lvl="0"/>
            <a:r>
              <a:rPr lang="en-US" altLang="zh-CN">
                <a:sym typeface="宋体" panose="02010600030101010101" pitchFamily="2" charset="-122"/>
              </a:rPr>
              <a:t>2021-2022-2 (   42</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卷积运算属于</a:t>
            </a:r>
            <a:endParaRPr lang="zh-CN" altLang="en-US"/>
          </a:p>
          <a:p>
            <a:pPr lvl="0"/>
            <a:endParaRPr lang="zh-CN" altLang="en-US"/>
          </a:p>
          <a:p>
            <a:pPr lvl="0"/>
            <a:r>
              <a:rPr lang="en-US" altLang="zh-CN">
                <a:sym typeface="+mn-ea"/>
              </a:rPr>
              <a:t>A.</a:t>
            </a:r>
            <a:r>
              <a:rPr lang="zh-CN" altLang="en-US">
                <a:sym typeface="+mn-ea"/>
              </a:rPr>
              <a:t>点运算</a:t>
            </a:r>
            <a:r>
              <a:rPr lang="en-US" altLang="zh-CN">
                <a:sym typeface="+mn-ea"/>
              </a:rPr>
              <a:t>		0%</a:t>
            </a:r>
            <a:endParaRPr lang="en-US" altLang="zh-CN"/>
          </a:p>
          <a:p>
            <a:pPr lvl="0"/>
            <a:r>
              <a:rPr lang="en-US" altLang="zh-CN">
                <a:sym typeface="+mn-ea"/>
              </a:rPr>
              <a:t>B.</a:t>
            </a:r>
            <a:r>
              <a:rPr lang="zh-CN" altLang="en-US">
                <a:sym typeface="+mn-ea"/>
              </a:rPr>
              <a:t>傅里叶变换</a:t>
            </a:r>
            <a:r>
              <a:rPr lang="en-US" altLang="zh-CN">
                <a:sym typeface="+mn-ea"/>
              </a:rPr>
              <a:t>		2%(1</a:t>
            </a:r>
            <a:r>
              <a:rPr lang="zh-CN" altLang="en-US">
                <a:sym typeface="+mn-ea"/>
              </a:rPr>
              <a:t>人</a:t>
            </a:r>
            <a:endParaRPr lang="en-US" altLang="zh-CN"/>
          </a:p>
          <a:p>
            <a:pPr lvl="0"/>
            <a:r>
              <a:rPr lang="en-US" altLang="zh-CN">
                <a:sym typeface="+mn-ea"/>
              </a:rPr>
              <a:t>C.</a:t>
            </a:r>
            <a:r>
              <a:rPr lang="zh-CN" altLang="en-US">
                <a:sym typeface="+mn-ea"/>
              </a:rPr>
              <a:t>线性变换</a:t>
            </a:r>
            <a:r>
              <a:rPr lang="en-US" altLang="zh-CN">
                <a:sym typeface="+mn-ea"/>
              </a:rPr>
              <a:t>		97%</a:t>
            </a:r>
            <a:r>
              <a:rPr lang="zh-CN" altLang="en-US">
                <a:sym typeface="+mn-ea"/>
              </a:rPr>
              <a:t>（</a:t>
            </a:r>
            <a:r>
              <a:rPr lang="en-US" altLang="zh-CN">
                <a:sym typeface="+mn-ea"/>
              </a:rPr>
              <a:t>41</a:t>
            </a:r>
            <a:r>
              <a:rPr lang="zh-CN" altLang="en-US">
                <a:sym typeface="+mn-ea"/>
              </a:rPr>
              <a:t>人</a:t>
            </a:r>
            <a:endParaRPr lang="zh-CN" altLang="en-US"/>
          </a:p>
          <a:p>
            <a:pPr lvl="0"/>
            <a:endParaRPr lang="zh-CN" altLang="en-US"/>
          </a:p>
          <a:p>
            <a:pPr lvl="0"/>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幻灯片图像占位符 1"/>
          <p:cNvSpPr>
            <a:spLocks noRot="1" noTextEdit="1"/>
          </p:cNvSpPr>
          <p:nvPr>
            <p:ph type="sldImg"/>
          </p:nvPr>
        </p:nvSpPr>
        <p:spPr/>
      </p:sp>
      <p:sp>
        <p:nvSpPr>
          <p:cNvPr id="55298"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sym typeface="宋体" panose="02010600030101010101" pitchFamily="2" charset="-122"/>
              </a:rPr>
              <a:t>2019-2020-2 (  64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p>
          <a:p>
            <a:pPr lvl="0"/>
            <a:r>
              <a:rPr lang="zh-CN" altLang="en-US"/>
              <a:t>均值平滑用于</a:t>
            </a:r>
            <a:endParaRPr lang="zh-CN" altLang="en-US"/>
          </a:p>
          <a:p>
            <a:pPr lvl="0"/>
            <a:endParaRPr lang="zh-CN" altLang="en-US"/>
          </a:p>
          <a:p>
            <a:pPr lvl="0"/>
            <a:r>
              <a:rPr lang="en-US" altLang="zh-CN"/>
              <a:t>A.</a:t>
            </a:r>
            <a:r>
              <a:rPr lang="zh-CN" altLang="en-US"/>
              <a:t>去除噪声</a:t>
            </a:r>
            <a:r>
              <a:rPr lang="en-US" altLang="zh-CN"/>
              <a:t>		95%</a:t>
            </a:r>
            <a:endParaRPr lang="en-US" altLang="zh-CN"/>
          </a:p>
          <a:p>
            <a:pPr lvl="0"/>
            <a:r>
              <a:rPr lang="en-US" altLang="zh-CN"/>
              <a:t>B.</a:t>
            </a:r>
            <a:r>
              <a:rPr lang="zh-CN" altLang="en-US"/>
              <a:t>提取边缘</a:t>
            </a:r>
            <a:r>
              <a:rPr lang="en-US" altLang="zh-CN"/>
              <a:t>		1%</a:t>
            </a:r>
            <a:endParaRPr lang="en-US" altLang="zh-CN"/>
          </a:p>
          <a:p>
            <a:pPr lvl="0"/>
            <a:r>
              <a:rPr lang="en-US" altLang="zh-CN"/>
              <a:t>C.</a:t>
            </a:r>
            <a:r>
              <a:rPr lang="zh-CN" altLang="en-US"/>
              <a:t>频域变换 </a:t>
            </a:r>
            <a:r>
              <a:rPr lang="en-US" altLang="zh-CN"/>
              <a:t>		3%</a:t>
            </a:r>
            <a:endParaRPr lang="zh-CN" altLang="en-US"/>
          </a:p>
          <a:p>
            <a:pPr lvl="0"/>
            <a:r>
              <a:rPr lang="en-US" altLang="zh-CN">
                <a:sym typeface="宋体" panose="02010600030101010101" pitchFamily="2" charset="-122"/>
              </a:rPr>
              <a:t>2021-2022-2 (  45</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p>
          <a:p>
            <a:pPr lvl="0"/>
            <a:r>
              <a:rPr lang="zh-CN" altLang="en-US">
                <a:sym typeface="+mn-ea"/>
              </a:rPr>
              <a:t>均值平滑用于</a:t>
            </a:r>
            <a:endParaRPr lang="zh-CN" altLang="en-US"/>
          </a:p>
          <a:p>
            <a:pPr lvl="0"/>
            <a:endParaRPr lang="zh-CN" altLang="en-US"/>
          </a:p>
          <a:p>
            <a:pPr lvl="0"/>
            <a:r>
              <a:rPr lang="en-US" altLang="zh-CN">
                <a:sym typeface="+mn-ea"/>
              </a:rPr>
              <a:t>A.</a:t>
            </a:r>
            <a:r>
              <a:rPr lang="zh-CN" altLang="en-US">
                <a:sym typeface="+mn-ea"/>
              </a:rPr>
              <a:t>去除噪声</a:t>
            </a:r>
            <a:r>
              <a:rPr lang="en-US" altLang="zh-CN">
                <a:sym typeface="+mn-ea"/>
              </a:rPr>
              <a:t>		100%</a:t>
            </a:r>
            <a:endParaRPr lang="en-US" altLang="zh-CN"/>
          </a:p>
          <a:p>
            <a:pPr lvl="0"/>
            <a:r>
              <a:rPr lang="en-US" altLang="zh-CN">
                <a:sym typeface="+mn-ea"/>
              </a:rPr>
              <a:t>B.</a:t>
            </a:r>
            <a:r>
              <a:rPr lang="zh-CN" altLang="en-US">
                <a:sym typeface="+mn-ea"/>
              </a:rPr>
              <a:t>提取边缘</a:t>
            </a:r>
            <a:r>
              <a:rPr lang="en-US" altLang="zh-CN">
                <a:sym typeface="+mn-ea"/>
              </a:rPr>
              <a:t>		0%</a:t>
            </a:r>
            <a:endParaRPr lang="en-US" altLang="zh-CN"/>
          </a:p>
          <a:p>
            <a:pPr lvl="0"/>
            <a:r>
              <a:rPr lang="en-US" altLang="zh-CN">
                <a:sym typeface="+mn-ea"/>
              </a:rPr>
              <a:t>C.</a:t>
            </a:r>
            <a:r>
              <a:rPr lang="zh-CN" altLang="en-US">
                <a:sym typeface="+mn-ea"/>
              </a:rPr>
              <a:t>频域变换 </a:t>
            </a:r>
            <a:r>
              <a:rPr lang="en-US" altLang="zh-CN">
                <a:sym typeface="+mn-ea"/>
              </a:rPr>
              <a:t>		0%</a:t>
            </a:r>
            <a:endParaRPr lang="zh-CN" altLang="en-US"/>
          </a:p>
          <a:p>
            <a:pPr lvl="0"/>
            <a:endParaRPr lang="zh-CN" altLang="en-US"/>
          </a:p>
          <a:p>
            <a:pPr lvl="0"/>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幻灯片图像占位符 1"/>
          <p:cNvSpPr>
            <a:spLocks noRot="1" noTextEdit="1"/>
          </p:cNvSpPr>
          <p:nvPr>
            <p:ph type="sldImg"/>
          </p:nvPr>
        </p:nvSpPr>
        <p:spPr/>
      </p:sp>
      <p:sp>
        <p:nvSpPr>
          <p:cNvPr id="57346"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sym typeface="宋体" panose="02010600030101010101" pitchFamily="2" charset="-122"/>
              </a:rPr>
              <a:t>2019-2020-2 (  56</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均值平滑属于</a:t>
            </a:r>
            <a:endParaRPr lang="zh-CN" altLang="en-US"/>
          </a:p>
          <a:p>
            <a:pPr lvl="0"/>
            <a:endParaRPr lang="zh-CN" altLang="en-US"/>
          </a:p>
          <a:p>
            <a:pPr lvl="0"/>
            <a:r>
              <a:rPr lang="en-US" altLang="zh-CN"/>
              <a:t>A.</a:t>
            </a:r>
            <a:r>
              <a:rPr lang="zh-CN" altLang="en-US"/>
              <a:t>非线性运算</a:t>
            </a:r>
            <a:r>
              <a:rPr lang="en-US" altLang="zh-CN"/>
              <a:t>		7%</a:t>
            </a:r>
            <a:endParaRPr lang="en-US" altLang="zh-CN"/>
          </a:p>
          <a:p>
            <a:pPr lvl="0"/>
            <a:r>
              <a:rPr lang="en-US" altLang="zh-CN"/>
              <a:t>B.</a:t>
            </a:r>
            <a:r>
              <a:rPr lang="zh-CN" altLang="en-US"/>
              <a:t>线性运算</a:t>
            </a:r>
            <a:r>
              <a:rPr lang="en-US" altLang="zh-CN"/>
              <a:t>		85%</a:t>
            </a:r>
            <a:endParaRPr lang="en-US" altLang="zh-CN"/>
          </a:p>
          <a:p>
            <a:pPr lvl="0"/>
            <a:r>
              <a:rPr lang="en-US" altLang="zh-CN"/>
              <a:t>C.</a:t>
            </a:r>
            <a:r>
              <a:rPr lang="zh-CN" altLang="en-US"/>
              <a:t>频域变换 </a:t>
            </a:r>
            <a:r>
              <a:rPr lang="en-US" altLang="zh-CN"/>
              <a:t>		7%</a:t>
            </a:r>
            <a:endParaRPr lang="zh-CN" altLang="en-US"/>
          </a:p>
          <a:p>
            <a:pPr lvl="0"/>
            <a:r>
              <a:rPr lang="en-US" altLang="zh-CN">
                <a:sym typeface="宋体" panose="02010600030101010101" pitchFamily="2" charset="-122"/>
              </a:rPr>
              <a:t>2021-2022-2 (  44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均值平滑属于</a:t>
            </a:r>
            <a:endParaRPr lang="zh-CN" altLang="en-US"/>
          </a:p>
          <a:p>
            <a:pPr lvl="0"/>
            <a:endParaRPr lang="zh-CN" altLang="en-US"/>
          </a:p>
          <a:p>
            <a:pPr lvl="0"/>
            <a:r>
              <a:rPr lang="en-US" altLang="zh-CN">
                <a:sym typeface="+mn-ea"/>
              </a:rPr>
              <a:t>A.</a:t>
            </a:r>
            <a:r>
              <a:rPr lang="zh-CN" altLang="en-US">
                <a:sym typeface="+mn-ea"/>
              </a:rPr>
              <a:t>非线性运算</a:t>
            </a:r>
            <a:r>
              <a:rPr lang="en-US" altLang="zh-CN">
                <a:sym typeface="+mn-ea"/>
              </a:rPr>
              <a:t>		0%</a:t>
            </a:r>
            <a:endParaRPr lang="en-US" altLang="zh-CN"/>
          </a:p>
          <a:p>
            <a:pPr lvl="0"/>
            <a:r>
              <a:rPr lang="en-US" altLang="zh-CN">
                <a:sym typeface="+mn-ea"/>
              </a:rPr>
              <a:t>B.</a:t>
            </a:r>
            <a:r>
              <a:rPr lang="zh-CN" altLang="en-US">
                <a:sym typeface="+mn-ea"/>
              </a:rPr>
              <a:t>线性运算</a:t>
            </a:r>
            <a:r>
              <a:rPr lang="en-US" altLang="zh-CN">
                <a:sym typeface="+mn-ea"/>
              </a:rPr>
              <a:t>		97%</a:t>
            </a:r>
            <a:r>
              <a:rPr lang="zh-CN" altLang="en-US">
                <a:sym typeface="+mn-ea"/>
              </a:rPr>
              <a:t>（</a:t>
            </a:r>
            <a:r>
              <a:rPr lang="en-US" altLang="zh-CN">
                <a:sym typeface="+mn-ea"/>
              </a:rPr>
              <a:t>43</a:t>
            </a:r>
            <a:r>
              <a:rPr lang="zh-CN" altLang="en-US">
                <a:sym typeface="+mn-ea"/>
              </a:rPr>
              <a:t>人</a:t>
            </a:r>
            <a:endParaRPr lang="en-US" altLang="zh-CN"/>
          </a:p>
          <a:p>
            <a:pPr lvl="0"/>
            <a:r>
              <a:rPr lang="en-US" altLang="zh-CN">
                <a:sym typeface="+mn-ea"/>
              </a:rPr>
              <a:t>C.</a:t>
            </a:r>
            <a:r>
              <a:rPr lang="zh-CN" altLang="en-US">
                <a:sym typeface="+mn-ea"/>
              </a:rPr>
              <a:t>频域变换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en-US" altLang="zh-CN">
              <a:sym typeface="宋体" panose="02010600030101010101" pitchFamily="2" charset="-122"/>
            </a:endParaRPr>
          </a:p>
          <a:p>
            <a:pPr lvl="0"/>
            <a:endParaRPr lang="en-US" altLang="zh-CN">
              <a:sym typeface="宋体" panose="02010600030101010101" pitchFamily="2" charset="-122"/>
            </a:endParaRPr>
          </a:p>
          <a:p>
            <a:pPr lvl="0"/>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幻灯片图像占位符 1"/>
          <p:cNvSpPr>
            <a:spLocks noRot="1" noTextEdit="1"/>
          </p:cNvSpPr>
          <p:nvPr>
            <p:ph type="sldImg"/>
          </p:nvPr>
        </p:nvSpPr>
        <p:spPr/>
      </p:sp>
      <p:sp>
        <p:nvSpPr>
          <p:cNvPr id="59394"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sym typeface="宋体" panose="02010600030101010101" pitchFamily="2" charset="-122"/>
              </a:rPr>
              <a:t>2019-2020-2 (  59</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t>去除噪声可以用</a:t>
            </a:r>
            <a:endParaRPr lang="zh-CN" altLang="en-US"/>
          </a:p>
          <a:p>
            <a:pPr lvl="0"/>
            <a:endParaRPr lang="zh-CN" altLang="en-US"/>
          </a:p>
          <a:p>
            <a:pPr lvl="0"/>
            <a:r>
              <a:rPr lang="en-US" altLang="zh-CN"/>
              <a:t>A.</a:t>
            </a:r>
            <a:r>
              <a:rPr lang="zh-CN" altLang="en-US"/>
              <a:t>求积分</a:t>
            </a:r>
            <a:r>
              <a:rPr lang="en-US" altLang="zh-CN"/>
              <a:t>		91%</a:t>
            </a:r>
            <a:endParaRPr lang="en-US" altLang="zh-CN"/>
          </a:p>
          <a:p>
            <a:pPr lvl="0"/>
            <a:r>
              <a:rPr lang="en-US" altLang="zh-CN"/>
              <a:t>B.</a:t>
            </a:r>
            <a:r>
              <a:rPr lang="zh-CN" altLang="en-US"/>
              <a:t>求微分</a:t>
            </a:r>
            <a:r>
              <a:rPr lang="en-US" altLang="zh-CN"/>
              <a:t>		8%</a:t>
            </a:r>
            <a:endParaRPr lang="en-US" altLang="zh-CN"/>
          </a:p>
          <a:p>
            <a:pPr lvl="0"/>
            <a:r>
              <a:rPr lang="en-US" altLang="zh-CN"/>
              <a:t>C.</a:t>
            </a:r>
            <a:r>
              <a:rPr lang="zh-CN" altLang="en-US"/>
              <a:t>不知道  </a:t>
            </a:r>
            <a:r>
              <a:rPr lang="en-US" altLang="zh-CN"/>
              <a:t>		0%</a:t>
            </a:r>
            <a:endParaRPr lang="zh-CN" altLang="en-US"/>
          </a:p>
          <a:p>
            <a:pPr lvl="0"/>
            <a:r>
              <a:rPr lang="en-US" altLang="zh-CN">
                <a:sym typeface="宋体" panose="02010600030101010101" pitchFamily="2" charset="-122"/>
              </a:rPr>
              <a:t>2021-2022-2 (  45</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sym typeface="+mn-ea"/>
              </a:rPr>
              <a:t>去除噪声可以用</a:t>
            </a:r>
            <a:endParaRPr lang="zh-CN" altLang="en-US"/>
          </a:p>
          <a:p>
            <a:pPr lvl="0"/>
            <a:endParaRPr lang="zh-CN" altLang="en-US"/>
          </a:p>
          <a:p>
            <a:pPr lvl="0"/>
            <a:r>
              <a:rPr lang="en-US" altLang="zh-CN">
                <a:sym typeface="+mn-ea"/>
              </a:rPr>
              <a:t>A.</a:t>
            </a:r>
            <a:r>
              <a:rPr lang="zh-CN" altLang="en-US">
                <a:sym typeface="+mn-ea"/>
              </a:rPr>
              <a:t>求积分</a:t>
            </a:r>
            <a:r>
              <a:rPr lang="en-US" altLang="zh-CN">
                <a:sym typeface="+mn-ea"/>
              </a:rPr>
              <a:t>		97%</a:t>
            </a:r>
            <a:r>
              <a:rPr lang="zh-CN" altLang="en-US">
                <a:sym typeface="+mn-ea"/>
              </a:rPr>
              <a:t>（</a:t>
            </a:r>
            <a:r>
              <a:rPr lang="en-US" altLang="zh-CN">
                <a:sym typeface="+mn-ea"/>
              </a:rPr>
              <a:t>44</a:t>
            </a:r>
            <a:r>
              <a:rPr lang="zh-CN" altLang="en-US">
                <a:sym typeface="+mn-ea"/>
              </a:rPr>
              <a:t>人</a:t>
            </a:r>
            <a:endParaRPr lang="en-US" altLang="zh-CN"/>
          </a:p>
          <a:p>
            <a:pPr lvl="0"/>
            <a:r>
              <a:rPr lang="en-US" altLang="zh-CN">
                <a:sym typeface="+mn-ea"/>
              </a:rPr>
              <a:t>B.</a:t>
            </a:r>
            <a:r>
              <a:rPr lang="zh-CN" altLang="en-US">
                <a:sym typeface="+mn-ea"/>
              </a:rPr>
              <a:t>求微分</a:t>
            </a:r>
            <a:r>
              <a:rPr lang="en-US" altLang="zh-CN">
                <a:sym typeface="+mn-ea"/>
              </a:rPr>
              <a:t>		2%</a:t>
            </a:r>
            <a:r>
              <a:rPr lang="zh-CN" altLang="en-US">
                <a:sym typeface="+mn-ea"/>
              </a:rPr>
              <a:t>（</a:t>
            </a:r>
            <a:r>
              <a:rPr lang="en-US" altLang="zh-CN">
                <a:sym typeface="+mn-ea"/>
              </a:rPr>
              <a:t>1</a:t>
            </a:r>
            <a:r>
              <a:rPr lang="zh-CN" altLang="en-US">
                <a:sym typeface="+mn-ea"/>
              </a:rPr>
              <a:t>人</a:t>
            </a:r>
            <a:endParaRPr lang="en-US" altLang="zh-CN"/>
          </a:p>
          <a:p>
            <a:pPr lvl="0"/>
            <a:r>
              <a:rPr lang="en-US" altLang="zh-CN">
                <a:sym typeface="+mn-ea"/>
              </a:rPr>
              <a:t>C.</a:t>
            </a:r>
            <a:r>
              <a:rPr lang="zh-CN" altLang="en-US">
                <a:sym typeface="+mn-ea"/>
              </a:rPr>
              <a:t>不知道  </a:t>
            </a:r>
            <a:r>
              <a:rPr lang="en-US" altLang="zh-CN">
                <a:sym typeface="+mn-ea"/>
              </a:rPr>
              <a:t>		0%</a:t>
            </a:r>
            <a:endParaRPr lang="zh-CN" altLang="en-US"/>
          </a:p>
          <a:p>
            <a:pPr lvl="0"/>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幻灯片图像占位符 1"/>
          <p:cNvSpPr>
            <a:spLocks noRot="1" noTextEdit="1"/>
          </p:cNvSpPr>
          <p:nvPr>
            <p:ph type="sldImg"/>
          </p:nvPr>
        </p:nvSpPr>
        <p:spPr/>
      </p:sp>
      <p:sp>
        <p:nvSpPr>
          <p:cNvPr id="61442"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sym typeface="宋体" panose="02010600030101010101" pitchFamily="2" charset="-122"/>
              </a:rPr>
              <a:t>2019-2020-2 ( 61</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t>基于一阶微分的</a:t>
            </a:r>
            <a:r>
              <a:rPr lang="zh-CN" altLang="en-US"/>
              <a:t>一种算子有几个？</a:t>
            </a:r>
            <a:endParaRPr lang="zh-CN" altLang="en-US"/>
          </a:p>
          <a:p>
            <a:pPr lvl="0"/>
            <a:endParaRPr lang="zh-CN" altLang="en-US"/>
          </a:p>
          <a:p>
            <a:pPr lvl="0"/>
            <a:r>
              <a:rPr lang="en-US" altLang="zh-CN"/>
              <a:t>A.1</a:t>
            </a:r>
            <a:r>
              <a:rPr lang="zh-CN" altLang="en-US"/>
              <a:t>个</a:t>
            </a:r>
            <a:r>
              <a:rPr lang="en-US" altLang="zh-CN"/>
              <a:t>		0%</a:t>
            </a:r>
            <a:endParaRPr lang="en-US" altLang="zh-CN"/>
          </a:p>
          <a:p>
            <a:pPr lvl="0"/>
            <a:r>
              <a:rPr lang="en-US" altLang="zh-CN"/>
              <a:t>B.2</a:t>
            </a:r>
            <a:r>
              <a:rPr lang="zh-CN" altLang="en-US"/>
              <a:t>个</a:t>
            </a:r>
            <a:r>
              <a:rPr lang="en-US" altLang="zh-CN"/>
              <a:t>		91%</a:t>
            </a:r>
            <a:endParaRPr lang="en-US" altLang="zh-CN"/>
          </a:p>
          <a:p>
            <a:pPr lvl="0"/>
            <a:r>
              <a:rPr lang="en-US" altLang="zh-CN"/>
              <a:t>C.3</a:t>
            </a:r>
            <a:r>
              <a:rPr lang="zh-CN" altLang="en-US"/>
              <a:t>个  </a:t>
            </a:r>
            <a:r>
              <a:rPr lang="en-US" altLang="zh-CN"/>
              <a:t>		8%</a:t>
            </a:r>
            <a:endParaRPr lang="zh-CN" altLang="en-US"/>
          </a:p>
          <a:p>
            <a:pPr lvl="0"/>
            <a:r>
              <a:rPr lang="en-US" altLang="zh-CN">
                <a:sym typeface="宋体" panose="02010600030101010101" pitchFamily="2" charset="-122"/>
              </a:rPr>
              <a:t>2021-2022-2 ( 46</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r>
              <a:rPr lang="zh-CN" altLang="en-US">
                <a:sym typeface="+mn-ea"/>
              </a:rPr>
              <a:t>基于一阶微分的一种算子有几个？</a:t>
            </a:r>
            <a:endParaRPr lang="zh-CN" altLang="en-US"/>
          </a:p>
          <a:p>
            <a:pPr lvl="0"/>
            <a:endParaRPr lang="zh-CN" altLang="en-US"/>
          </a:p>
          <a:p>
            <a:pPr lvl="0"/>
            <a:r>
              <a:rPr lang="en-US" altLang="zh-CN">
                <a:sym typeface="+mn-ea"/>
              </a:rPr>
              <a:t>A.1</a:t>
            </a:r>
            <a:r>
              <a:rPr lang="zh-CN" altLang="en-US">
                <a:sym typeface="+mn-ea"/>
              </a:rPr>
              <a:t>个</a:t>
            </a:r>
            <a:r>
              <a:rPr lang="en-US" altLang="zh-CN">
                <a:sym typeface="+mn-ea"/>
              </a:rPr>
              <a:t>		0%</a:t>
            </a:r>
            <a:endParaRPr lang="en-US" altLang="zh-CN"/>
          </a:p>
          <a:p>
            <a:pPr lvl="0"/>
            <a:r>
              <a:rPr lang="en-US" altLang="zh-CN">
                <a:sym typeface="+mn-ea"/>
              </a:rPr>
              <a:t>B.2</a:t>
            </a:r>
            <a:r>
              <a:rPr lang="zh-CN" altLang="en-US">
                <a:sym typeface="+mn-ea"/>
              </a:rPr>
              <a:t>个</a:t>
            </a:r>
            <a:r>
              <a:rPr lang="en-US" altLang="zh-CN">
                <a:sym typeface="+mn-ea"/>
              </a:rPr>
              <a:t>		100%</a:t>
            </a:r>
            <a:endParaRPr lang="en-US" altLang="zh-CN"/>
          </a:p>
          <a:p>
            <a:pPr lvl="0"/>
            <a:r>
              <a:rPr lang="en-US" altLang="zh-CN">
                <a:sym typeface="+mn-ea"/>
              </a:rPr>
              <a:t>C.3</a:t>
            </a:r>
            <a:r>
              <a:rPr lang="zh-CN" altLang="en-US">
                <a:sym typeface="+mn-ea"/>
              </a:rPr>
              <a:t>个  </a:t>
            </a:r>
            <a:r>
              <a:rPr lang="en-US" altLang="zh-CN">
                <a:sym typeface="+mn-ea"/>
              </a:rPr>
              <a:t>		0%</a:t>
            </a:r>
            <a:endParaRPr lang="zh-CN" altLang="en-US"/>
          </a:p>
          <a:p>
            <a:pPr lvl="0"/>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幻灯片图像占位符 1"/>
          <p:cNvSpPr>
            <a:spLocks noRot="1" noTextEdit="1"/>
          </p:cNvSpPr>
          <p:nvPr>
            <p:ph type="sldImg"/>
          </p:nvPr>
        </p:nvSpPr>
        <p:spPr/>
      </p:sp>
      <p:sp>
        <p:nvSpPr>
          <p:cNvPr id="63490" name="文本占位符 2"/>
          <p:cNvSpPr/>
          <p:nvPr>
            <p:ph type="body"/>
          </p:nvPr>
        </p:nvSpPr>
        <p:spPr/>
        <p:txBody>
          <a:bodyPr wrap="square" lIns="91440" tIns="45720" rIns="91440" bIns="45720" anchor="t" anchorCtr="0"/>
          <a:p>
            <a:pPr lvl="0"/>
            <a:r>
              <a:rPr lang="en-US" altLang="zh-CN"/>
              <a:t>C</a:t>
            </a:r>
            <a:endParaRPr lang="en-US" altLang="zh-CN"/>
          </a:p>
          <a:p>
            <a:pPr lvl="0"/>
            <a:r>
              <a:rPr lang="en-US" altLang="zh-CN">
                <a:sym typeface="宋体" panose="02010600030101010101" pitchFamily="2" charset="-122"/>
              </a:rPr>
              <a:t>2019-2020-2 ( 64</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t>梯度的方向和边缘的关系？</a:t>
            </a:r>
            <a:endParaRPr lang="zh-CN" altLang="en-US"/>
          </a:p>
          <a:p>
            <a:pPr lvl="0"/>
            <a:endParaRPr lang="zh-CN" altLang="en-US"/>
          </a:p>
          <a:p>
            <a:pPr lvl="0"/>
            <a:r>
              <a:rPr lang="en-US" altLang="zh-CN"/>
              <a:t>A.</a:t>
            </a:r>
            <a:r>
              <a:rPr lang="zh-CN" altLang="en-US"/>
              <a:t>平行</a:t>
            </a:r>
            <a:r>
              <a:rPr lang="en-US" altLang="zh-CN"/>
              <a:t>		1%</a:t>
            </a:r>
            <a:endParaRPr lang="en-US" altLang="zh-CN"/>
          </a:p>
          <a:p>
            <a:pPr lvl="0"/>
            <a:r>
              <a:rPr lang="en-US" altLang="zh-CN"/>
              <a:t>B.</a:t>
            </a:r>
            <a:r>
              <a:rPr lang="zh-CN" altLang="en-US"/>
              <a:t>无关</a:t>
            </a:r>
            <a:r>
              <a:rPr lang="en-US" altLang="zh-CN"/>
              <a:t>		3%</a:t>
            </a:r>
            <a:endParaRPr lang="en-US" altLang="zh-CN"/>
          </a:p>
          <a:p>
            <a:pPr lvl="0"/>
            <a:r>
              <a:rPr lang="en-US" altLang="zh-CN"/>
              <a:t>C.</a:t>
            </a:r>
            <a:r>
              <a:rPr lang="zh-CN" altLang="en-US"/>
              <a:t>垂直  </a:t>
            </a:r>
            <a:r>
              <a:rPr lang="en-US" altLang="zh-CN"/>
              <a:t>		95%</a:t>
            </a:r>
            <a:endParaRPr lang="zh-CN" altLang="en-US"/>
          </a:p>
          <a:p>
            <a:pPr lvl="0"/>
            <a:endParaRPr lang="zh-CN" altLang="en-US"/>
          </a:p>
          <a:p>
            <a:pPr lvl="0"/>
            <a:r>
              <a:rPr lang="en-US" altLang="zh-CN">
                <a:sym typeface="宋体" panose="02010600030101010101" pitchFamily="2" charset="-122"/>
              </a:rPr>
              <a:t>2021-2022-2 ( 43</a:t>
            </a:r>
            <a:r>
              <a:rPr lang="zh-CN" altLang="en-US">
                <a:sym typeface="宋体" panose="02010600030101010101" pitchFamily="2" charset="-122"/>
              </a:rPr>
              <a:t>人参与</a:t>
            </a:r>
            <a:r>
              <a:rPr lang="en-US" altLang="zh-CN">
                <a:sym typeface="宋体" panose="02010600030101010101" pitchFamily="2" charset="-122"/>
              </a:rPr>
              <a:t>)</a:t>
            </a:r>
            <a:endParaRPr lang="en-US" altLang="zh-CN">
              <a:sym typeface="宋体" panose="02010600030101010101" pitchFamily="2" charset="-122"/>
            </a:endParaRPr>
          </a:p>
          <a:p>
            <a:pPr lvl="0"/>
            <a:endParaRPr lang="en-US" altLang="zh-CN">
              <a:sym typeface="宋体" panose="02010600030101010101" pitchFamily="2" charset="-122"/>
            </a:endParaRPr>
          </a:p>
          <a:p>
            <a:pPr lvl="0"/>
            <a:r>
              <a:rPr lang="zh-CN" altLang="en-US">
                <a:sym typeface="+mn-ea"/>
              </a:rPr>
              <a:t>梯度的方向和边缘的关系？</a:t>
            </a:r>
            <a:endParaRPr lang="zh-CN" altLang="en-US"/>
          </a:p>
          <a:p>
            <a:pPr lvl="0"/>
            <a:endParaRPr lang="zh-CN" altLang="en-US"/>
          </a:p>
          <a:p>
            <a:pPr lvl="0"/>
            <a:r>
              <a:rPr lang="en-US" altLang="zh-CN">
                <a:sym typeface="+mn-ea"/>
              </a:rPr>
              <a:t>A.</a:t>
            </a:r>
            <a:r>
              <a:rPr lang="zh-CN" altLang="en-US">
                <a:sym typeface="+mn-ea"/>
              </a:rPr>
              <a:t>平行</a:t>
            </a:r>
            <a:r>
              <a:rPr lang="en-US" altLang="zh-CN">
                <a:sym typeface="+mn-ea"/>
              </a:rPr>
              <a:t>		0%</a:t>
            </a:r>
            <a:endParaRPr lang="en-US" altLang="zh-CN"/>
          </a:p>
          <a:p>
            <a:pPr lvl="0"/>
            <a:r>
              <a:rPr lang="en-US" altLang="zh-CN">
                <a:sym typeface="+mn-ea"/>
              </a:rPr>
              <a:t>B.</a:t>
            </a:r>
            <a:r>
              <a:rPr lang="zh-CN" altLang="en-US">
                <a:sym typeface="+mn-ea"/>
              </a:rPr>
              <a:t>无关</a:t>
            </a:r>
            <a:r>
              <a:rPr lang="en-US" altLang="zh-CN">
                <a:sym typeface="+mn-ea"/>
              </a:rPr>
              <a:t>		0%</a:t>
            </a:r>
            <a:endParaRPr lang="en-US" altLang="zh-CN"/>
          </a:p>
          <a:p>
            <a:pPr lvl="0"/>
            <a:r>
              <a:rPr lang="en-US" altLang="zh-CN">
                <a:sym typeface="+mn-ea"/>
              </a:rPr>
              <a:t>C.</a:t>
            </a:r>
            <a:r>
              <a:rPr lang="zh-CN" altLang="en-US">
                <a:sym typeface="+mn-ea"/>
              </a:rPr>
              <a:t>垂直  </a:t>
            </a:r>
            <a:r>
              <a:rPr lang="en-US" altLang="zh-CN">
                <a:sym typeface="+mn-ea"/>
              </a:rPr>
              <a:t>		100%</a:t>
            </a:r>
            <a:endParaRPr lang="zh-CN" altLang="en-US"/>
          </a:p>
          <a:p>
            <a:pPr lvl="0"/>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幻灯片图像占位符 1"/>
          <p:cNvSpPr>
            <a:spLocks noGrp="1" noRot="1" noChangeAspect="1" noTextEdit="1"/>
          </p:cNvSpPr>
          <p:nvPr>
            <p:ph type="sldImg"/>
          </p:nvPr>
        </p:nvSpPr>
        <p:spPr/>
      </p:sp>
      <p:sp>
        <p:nvSpPr>
          <p:cNvPr id="14338" name="备注占位符 2"/>
          <p:cNvSpPr>
            <a:spLocks noGrp="1"/>
          </p:cNvSpPr>
          <p:nvPr>
            <p:ph type="body"/>
          </p:nvPr>
        </p:nvSpPr>
        <p:spPr/>
        <p:txBody>
          <a:bodyPr wrap="square" lIns="91440" tIns="45720" rIns="91440" bIns="45720" anchor="t" anchorCtr="0"/>
          <a:p>
            <a:pPr lvl="0"/>
            <a:r>
              <a:rPr lang="zh-CN" altLang="en-US" dirty="0"/>
              <a:t>锐化滤波器也分为线性和非线性</a:t>
            </a:r>
            <a:r>
              <a:rPr lang="en-US" altLang="zh-CN" dirty="0"/>
              <a:t>.</a:t>
            </a:r>
            <a:endParaRPr lang="en-US" altLang="zh-CN" dirty="0"/>
          </a:p>
          <a:p>
            <a:pPr lvl="0"/>
            <a:r>
              <a:rPr lang="zh-CN" altLang="en-US" dirty="0"/>
              <a:t>线性锐化滤波器也可用模板卷积来实现</a:t>
            </a:r>
            <a:r>
              <a:rPr lang="en-US" altLang="zh-CN" dirty="0"/>
              <a:t>.</a:t>
            </a:r>
            <a:r>
              <a:rPr lang="zh-CN" altLang="en-US" dirty="0"/>
              <a:t>如拉普拉斯模板</a:t>
            </a:r>
            <a:r>
              <a:rPr lang="en-US" altLang="zh-CN" dirty="0"/>
              <a:t>,</a:t>
            </a:r>
            <a:r>
              <a:rPr lang="zh-CN" altLang="en-US" dirty="0"/>
              <a:t>中心系数为正而周围系数为负值</a:t>
            </a:r>
            <a:r>
              <a:rPr lang="en-US" altLang="zh-CN" dirty="0"/>
              <a:t>.</a:t>
            </a:r>
            <a:endParaRPr lang="en-US" altLang="zh-CN" dirty="0"/>
          </a:p>
          <a:p>
            <a:pPr lvl="0"/>
            <a:r>
              <a:rPr lang="zh-CN" altLang="en-US" dirty="0"/>
              <a:t>非线性锐化滤波器常借助对图像微分结果的非线性组合来设计</a:t>
            </a:r>
            <a:r>
              <a:rPr lang="en-US" altLang="zh-CN" dirty="0"/>
              <a:t>.</a:t>
            </a:r>
            <a:endParaRPr lang="en-US" altLang="zh-CN" dirty="0"/>
          </a:p>
          <a:p>
            <a:pPr lvl="0"/>
            <a:endParaRPr lang="zh-CN" altLang="en-US" dirty="0"/>
          </a:p>
        </p:txBody>
      </p:sp>
      <p:sp>
        <p:nvSpPr>
          <p:cNvPr id="1433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幻灯片图像占位符 1"/>
          <p:cNvSpPr>
            <a:spLocks noRot="1" noTextEdit="1"/>
          </p:cNvSpPr>
          <p:nvPr>
            <p:ph type="sldImg"/>
          </p:nvPr>
        </p:nvSpPr>
        <p:spPr/>
      </p:sp>
      <p:sp>
        <p:nvSpPr>
          <p:cNvPr id="65538" name="文本占位符 2"/>
          <p:cNvSpPr/>
          <p:nvPr>
            <p:ph type="body"/>
          </p:nvPr>
        </p:nvSpPr>
        <p:spPr/>
        <p:txBody>
          <a:bodyPr wrap="square" lIns="91440" tIns="45720" rIns="91440" bIns="45720" anchor="t" anchorCtr="0"/>
          <a:p>
            <a:pPr lvl="0"/>
            <a:r>
              <a:rPr lang="en-US" altLang="zh-CN"/>
              <a:t>A   </a:t>
            </a:r>
            <a:r>
              <a:rPr lang="zh-CN" altLang="en-US"/>
              <a:t>有两种，但只有一个</a:t>
            </a:r>
            <a:endParaRPr lang="zh-CN" altLang="en-US"/>
          </a:p>
          <a:p>
            <a:pPr lvl="0"/>
            <a:endParaRPr lang="zh-CN" altLang="en-US"/>
          </a:p>
          <a:p>
            <a:pPr lvl="0"/>
            <a:r>
              <a:rPr lang="en-US" altLang="zh-CN"/>
              <a:t>2019-2020-2</a:t>
            </a:r>
            <a:r>
              <a:rPr lang="en-US" altLang="zh-CN"/>
              <a:t>(67</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pPr lvl="0"/>
            <a:endParaRPr lang="zh-CN" altLang="en-US"/>
          </a:p>
          <a:p>
            <a:pPr lvl="0"/>
            <a:r>
              <a:rPr lang="en-US" altLang="zh-CN"/>
              <a:t>A.1</a:t>
            </a:r>
            <a:r>
              <a:rPr lang="zh-CN" altLang="en-US"/>
              <a:t>个</a:t>
            </a:r>
            <a:r>
              <a:rPr lang="en-US" altLang="zh-CN"/>
              <a:t>		79%</a:t>
            </a:r>
            <a:endParaRPr lang="en-US" altLang="zh-CN"/>
          </a:p>
          <a:p>
            <a:pPr lvl="0"/>
            <a:r>
              <a:rPr lang="en-US" altLang="zh-CN"/>
              <a:t>B.2</a:t>
            </a:r>
            <a:r>
              <a:rPr lang="zh-CN" altLang="en-US"/>
              <a:t>个</a:t>
            </a:r>
            <a:r>
              <a:rPr lang="en-US" altLang="zh-CN"/>
              <a:t>		10%</a:t>
            </a:r>
            <a:endParaRPr lang="en-US" altLang="zh-CN"/>
          </a:p>
          <a:p>
            <a:pPr lvl="0"/>
            <a:r>
              <a:rPr lang="en-US" altLang="zh-CN"/>
              <a:t>C.3</a:t>
            </a:r>
            <a:r>
              <a:rPr lang="zh-CN" altLang="en-US"/>
              <a:t>个  </a:t>
            </a:r>
            <a:r>
              <a:rPr lang="en-US" altLang="zh-CN"/>
              <a:t>		10%</a:t>
            </a:r>
            <a:endParaRPr lang="zh-CN" altLang="en-US"/>
          </a:p>
          <a:p>
            <a:pPr lvl="0"/>
            <a:endParaRPr lang="zh-CN" altLang="en-US"/>
          </a:p>
          <a:p>
            <a:pPr lvl="0"/>
            <a:r>
              <a:rPr lang="en-US" altLang="zh-CN">
                <a:sym typeface="+mn-ea"/>
              </a:rPr>
              <a:t>2021-2022-2(46</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pPr lvl="0"/>
            <a:endParaRPr lang="zh-CN" altLang="en-US"/>
          </a:p>
          <a:p>
            <a:pPr lvl="0"/>
            <a:r>
              <a:rPr lang="en-US" altLang="zh-CN">
                <a:sym typeface="+mn-ea"/>
              </a:rPr>
              <a:t>A.1</a:t>
            </a:r>
            <a:r>
              <a:rPr lang="zh-CN" altLang="en-US">
                <a:sym typeface="+mn-ea"/>
              </a:rPr>
              <a:t>个</a:t>
            </a:r>
            <a:r>
              <a:rPr lang="en-US" altLang="zh-CN">
                <a:sym typeface="+mn-ea"/>
              </a:rPr>
              <a:t>		84%</a:t>
            </a:r>
            <a:r>
              <a:rPr lang="zh-CN" altLang="en-US">
                <a:sym typeface="+mn-ea"/>
              </a:rPr>
              <a:t>（</a:t>
            </a:r>
            <a:r>
              <a:rPr lang="en-US" altLang="zh-CN">
                <a:sym typeface="+mn-ea"/>
              </a:rPr>
              <a:t>39</a:t>
            </a:r>
            <a:r>
              <a:rPr lang="zh-CN" altLang="en-US">
                <a:sym typeface="+mn-ea"/>
              </a:rPr>
              <a:t>人</a:t>
            </a:r>
            <a:endParaRPr lang="en-US" altLang="zh-CN"/>
          </a:p>
          <a:p>
            <a:pPr lvl="0"/>
            <a:r>
              <a:rPr lang="en-US" altLang="zh-CN">
                <a:sym typeface="+mn-ea"/>
              </a:rPr>
              <a:t>B.2</a:t>
            </a:r>
            <a:r>
              <a:rPr lang="zh-CN" altLang="en-US">
                <a:sym typeface="+mn-ea"/>
              </a:rPr>
              <a:t>个</a:t>
            </a:r>
            <a:r>
              <a:rPr lang="en-US" altLang="zh-CN">
                <a:sym typeface="+mn-ea"/>
              </a:rPr>
              <a:t>		13%</a:t>
            </a:r>
            <a:r>
              <a:rPr lang="zh-CN" altLang="en-US">
                <a:sym typeface="+mn-ea"/>
              </a:rPr>
              <a:t>（</a:t>
            </a:r>
            <a:r>
              <a:rPr lang="en-US" altLang="zh-CN">
                <a:sym typeface="+mn-ea"/>
              </a:rPr>
              <a:t>6</a:t>
            </a:r>
            <a:r>
              <a:rPr lang="zh-CN" altLang="en-US">
                <a:sym typeface="+mn-ea"/>
              </a:rPr>
              <a:t>人</a:t>
            </a:r>
            <a:endParaRPr lang="en-US" altLang="zh-CN"/>
          </a:p>
          <a:p>
            <a:pPr lvl="0"/>
            <a:r>
              <a:rPr lang="en-US" altLang="zh-CN">
                <a:sym typeface="+mn-ea"/>
              </a:rPr>
              <a:t>C.3</a:t>
            </a:r>
            <a:r>
              <a:rPr lang="zh-CN" altLang="en-US">
                <a:sym typeface="+mn-ea"/>
              </a:rPr>
              <a:t>个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zh-CN" altLang="en-US"/>
          </a:p>
          <a:p>
            <a:pPr lvl="0"/>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幻灯片图像占位符 1"/>
          <p:cNvSpPr>
            <a:spLocks noRot="1" noTextEdit="1"/>
          </p:cNvSpPr>
          <p:nvPr>
            <p:ph type="sldImg"/>
          </p:nvPr>
        </p:nvSpPr>
        <p:spPr/>
      </p:sp>
      <p:sp>
        <p:nvSpPr>
          <p:cNvPr id="67586"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(56</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梯度是？</a:t>
            </a:r>
            <a:endParaRPr lang="zh-CN" altLang="en-US">
              <a:sym typeface="宋体" panose="02010600030101010101" pitchFamily="2" charset="-122"/>
            </a:endParaRPr>
          </a:p>
          <a:p>
            <a:pPr lvl="0"/>
            <a:endParaRPr lang="zh-CN" altLang="en-US"/>
          </a:p>
          <a:p>
            <a:pPr lvl="0"/>
            <a:r>
              <a:rPr lang="en-US" altLang="zh-CN"/>
              <a:t>A.</a:t>
            </a:r>
            <a:r>
              <a:rPr lang="zh-CN" altLang="en-US"/>
              <a:t>向量</a:t>
            </a:r>
            <a:r>
              <a:rPr lang="en-US" altLang="zh-CN"/>
              <a:t>		94%</a:t>
            </a:r>
            <a:endParaRPr lang="en-US" altLang="zh-CN"/>
          </a:p>
          <a:p>
            <a:pPr lvl="0"/>
            <a:r>
              <a:rPr lang="en-US" altLang="zh-CN"/>
              <a:t>B.</a:t>
            </a:r>
            <a:r>
              <a:rPr lang="zh-CN" altLang="en-US"/>
              <a:t>标量</a:t>
            </a:r>
            <a:r>
              <a:rPr lang="en-US" altLang="zh-CN"/>
              <a:t>		5%</a:t>
            </a:r>
            <a:endParaRPr lang="en-US" altLang="zh-CN"/>
          </a:p>
          <a:p>
            <a:pPr lvl="0"/>
            <a:r>
              <a:rPr lang="en-US" altLang="zh-CN"/>
              <a:t>C.</a:t>
            </a:r>
            <a:r>
              <a:rPr lang="zh-CN" altLang="en-US"/>
              <a:t>复数  </a:t>
            </a:r>
            <a:r>
              <a:rPr lang="en-US" altLang="zh-CN"/>
              <a:t>		0%</a:t>
            </a:r>
            <a:endParaRPr lang="zh-CN" altLang="en-US"/>
          </a:p>
          <a:p>
            <a:pPr lvl="0"/>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梯度是？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向量</a:t>
            </a:r>
            <a:r>
              <a:rPr lang="en-US" altLang="zh-CN">
                <a:sym typeface="+mn-ea"/>
              </a:rPr>
              <a:t>		97%</a:t>
            </a:r>
            <a:r>
              <a:rPr lang="zh-CN" altLang="en-US">
                <a:sym typeface="+mn-ea"/>
              </a:rPr>
              <a:t>（</a:t>
            </a:r>
            <a:r>
              <a:rPr lang="en-US" altLang="zh-CN">
                <a:sym typeface="+mn-ea"/>
              </a:rPr>
              <a:t>47</a:t>
            </a:r>
            <a:r>
              <a:rPr lang="zh-CN" altLang="en-US">
                <a:sym typeface="+mn-ea"/>
              </a:rPr>
              <a:t>人</a:t>
            </a:r>
            <a:endParaRPr lang="en-US" altLang="zh-CN"/>
          </a:p>
          <a:p>
            <a:pPr lvl="0"/>
            <a:r>
              <a:rPr lang="en-US" altLang="zh-CN">
                <a:sym typeface="+mn-ea"/>
              </a:rPr>
              <a:t>B.</a:t>
            </a:r>
            <a:r>
              <a:rPr lang="zh-CN" altLang="en-US">
                <a:sym typeface="+mn-ea"/>
              </a:rPr>
              <a:t>标量</a:t>
            </a:r>
            <a:r>
              <a:rPr lang="en-US" altLang="zh-CN">
                <a:sym typeface="+mn-ea"/>
              </a:rPr>
              <a:t>		2%</a:t>
            </a:r>
            <a:r>
              <a:rPr lang="zh-CN" altLang="en-US">
                <a:sym typeface="+mn-ea"/>
              </a:rPr>
              <a:t>（</a:t>
            </a:r>
            <a:r>
              <a:rPr lang="en-US" altLang="zh-CN">
                <a:sym typeface="+mn-ea"/>
              </a:rPr>
              <a:t>1</a:t>
            </a:r>
            <a:r>
              <a:rPr lang="zh-CN" altLang="en-US">
                <a:sym typeface="+mn-ea"/>
              </a:rPr>
              <a:t>人</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Rot="1" noTextEdit="1"/>
          </p:cNvSpPr>
          <p:nvPr>
            <p:ph type="sldImg"/>
          </p:nvPr>
        </p:nvSpPr>
        <p:spPr/>
      </p:sp>
      <p:sp>
        <p:nvSpPr>
          <p:cNvPr id="69634"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a:t>
            </a:r>
            <a:r>
              <a:rPr lang="en-US" altLang="zh-CN"/>
              <a:t>(63</a:t>
            </a:r>
            <a:r>
              <a:rPr lang="zh-CN" altLang="en-US"/>
              <a:t>人参与</a:t>
            </a:r>
            <a:r>
              <a:rPr lang="en-US" altLang="zh-CN"/>
              <a:t>)</a:t>
            </a:r>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t>A.</a:t>
            </a:r>
            <a:r>
              <a:rPr lang="zh-CN" altLang="en-US"/>
              <a:t>向量</a:t>
            </a:r>
            <a:r>
              <a:rPr lang="en-US" altLang="zh-CN"/>
              <a:t>		3%</a:t>
            </a:r>
            <a:endParaRPr lang="en-US" altLang="zh-CN"/>
          </a:p>
          <a:p>
            <a:pPr lvl="0"/>
            <a:r>
              <a:rPr lang="en-US" altLang="zh-CN"/>
              <a:t>B.</a:t>
            </a:r>
            <a:r>
              <a:rPr lang="zh-CN" altLang="en-US"/>
              <a:t>标量</a:t>
            </a:r>
            <a:r>
              <a:rPr lang="en-US" altLang="zh-CN"/>
              <a:t>		95%</a:t>
            </a:r>
            <a:endParaRPr lang="en-US" altLang="zh-CN"/>
          </a:p>
          <a:p>
            <a:pPr lvl="0"/>
            <a:r>
              <a:rPr lang="en-US" altLang="zh-CN"/>
              <a:t>C.</a:t>
            </a:r>
            <a:r>
              <a:rPr lang="zh-CN" altLang="en-US"/>
              <a:t>复数  </a:t>
            </a:r>
            <a:r>
              <a:rPr lang="en-US" altLang="zh-CN"/>
              <a:t>		1%</a:t>
            </a:r>
            <a:endParaRPr lang="zh-CN" altLang="en-US"/>
          </a:p>
          <a:p>
            <a:pPr lvl="0"/>
            <a:r>
              <a:rPr lang="en-US" altLang="zh-CN">
                <a:sym typeface="+mn-ea"/>
              </a:rPr>
              <a:t>2021-2022-2(49</a:t>
            </a:r>
            <a:r>
              <a:rPr lang="zh-CN" altLang="en-US">
                <a:sym typeface="+mn-ea"/>
              </a:rPr>
              <a:t>人参与</a:t>
            </a:r>
            <a:r>
              <a:rPr lang="en-US" altLang="zh-CN">
                <a:sym typeface="+mn-ea"/>
              </a:rPr>
              <a:t>)</a:t>
            </a:r>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向量</a:t>
            </a:r>
            <a:r>
              <a:rPr lang="en-US" altLang="zh-CN">
                <a:sym typeface="+mn-ea"/>
              </a:rPr>
              <a:t>		0%</a:t>
            </a:r>
            <a:endParaRPr lang="en-US" altLang="zh-CN"/>
          </a:p>
          <a:p>
            <a:pPr lvl="0"/>
            <a:r>
              <a:rPr lang="en-US" altLang="zh-CN">
                <a:sym typeface="+mn-ea"/>
              </a:rPr>
              <a:t>B.</a:t>
            </a:r>
            <a:r>
              <a:rPr lang="zh-CN" altLang="en-US">
                <a:sym typeface="+mn-ea"/>
              </a:rPr>
              <a:t>标量</a:t>
            </a:r>
            <a:r>
              <a:rPr lang="en-US" altLang="zh-CN">
                <a:sym typeface="+mn-ea"/>
              </a:rPr>
              <a:t>		97%</a:t>
            </a:r>
            <a:r>
              <a:rPr lang="zh-CN" altLang="en-US">
                <a:sym typeface="+mn-ea"/>
              </a:rPr>
              <a:t>（</a:t>
            </a:r>
            <a:r>
              <a:rPr lang="en-US" altLang="zh-CN">
                <a:sym typeface="+mn-ea"/>
              </a:rPr>
              <a:t>48</a:t>
            </a:r>
            <a:r>
              <a:rPr lang="zh-CN" altLang="en-US">
                <a:sym typeface="+mn-ea"/>
              </a:rPr>
              <a:t>人</a:t>
            </a:r>
            <a:endParaRPr lang="en-US" altLang="zh-CN"/>
          </a:p>
          <a:p>
            <a:pPr lvl="0"/>
            <a:r>
              <a:rPr lang="en-US" altLang="zh-CN">
                <a:sym typeface="+mn-ea"/>
              </a:rPr>
              <a:t>C.</a:t>
            </a:r>
            <a:r>
              <a:rPr lang="zh-CN" altLang="en-US">
                <a:sym typeface="+mn-ea"/>
              </a:rPr>
              <a:t>复数  </a:t>
            </a:r>
            <a:r>
              <a:rPr lang="en-US" altLang="zh-CN">
                <a:sym typeface="+mn-ea"/>
              </a:rPr>
              <a:t>		2%</a:t>
            </a:r>
            <a:r>
              <a:rPr lang="zh-CN" altLang="en-US">
                <a:sym typeface="+mn-ea"/>
              </a:rPr>
              <a:t>（</a:t>
            </a:r>
            <a:r>
              <a:rPr lang="en-US" altLang="zh-CN">
                <a:sym typeface="+mn-ea"/>
              </a:rPr>
              <a:t>1</a:t>
            </a:r>
            <a:r>
              <a:rPr lang="zh-CN" altLang="en-US">
                <a:sym typeface="+mn-ea"/>
              </a:rPr>
              <a:t>人</a:t>
            </a:r>
            <a:endParaRPr lang="zh-CN" altLang="en-US"/>
          </a:p>
          <a:p>
            <a:pPr lvl="0"/>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幻灯片图像占位符 1"/>
          <p:cNvSpPr>
            <a:spLocks noRot="1" noTextEdit="1"/>
          </p:cNvSpPr>
          <p:nvPr>
            <p:ph type="sldImg"/>
          </p:nvPr>
        </p:nvSpPr>
        <p:spPr/>
      </p:sp>
      <p:sp>
        <p:nvSpPr>
          <p:cNvPr id="71682"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(63</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t>A.</a:t>
            </a:r>
            <a:r>
              <a:rPr lang="zh-CN" altLang="en-US"/>
              <a:t>各向同性</a:t>
            </a:r>
            <a:r>
              <a:rPr lang="en-US" altLang="zh-CN"/>
              <a:t>		90%</a:t>
            </a:r>
            <a:endParaRPr lang="en-US" altLang="zh-CN"/>
          </a:p>
          <a:p>
            <a:pPr lvl="0"/>
            <a:r>
              <a:rPr lang="en-US" altLang="zh-CN"/>
              <a:t>B.</a:t>
            </a:r>
            <a:r>
              <a:rPr lang="zh-CN" altLang="en-US"/>
              <a:t>各向异性</a:t>
            </a:r>
            <a:r>
              <a:rPr lang="en-US" altLang="zh-CN"/>
              <a:t>		7%</a:t>
            </a:r>
            <a:endParaRPr lang="en-US" altLang="zh-CN"/>
          </a:p>
          <a:p>
            <a:pPr lvl="0"/>
            <a:r>
              <a:rPr lang="en-US" altLang="zh-CN"/>
              <a:t>C.</a:t>
            </a:r>
            <a:r>
              <a:rPr lang="zh-CN" altLang="en-US"/>
              <a:t>复数  </a:t>
            </a:r>
            <a:r>
              <a:rPr lang="en-US" altLang="zh-CN"/>
              <a:t>		1%</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拉普拉斯算子是？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各向同性</a:t>
            </a:r>
            <a:r>
              <a:rPr lang="en-US" altLang="zh-CN">
                <a:sym typeface="+mn-ea"/>
              </a:rPr>
              <a:t>		100%</a:t>
            </a:r>
            <a:endParaRPr lang="en-US" altLang="zh-CN"/>
          </a:p>
          <a:p>
            <a:pPr lvl="0"/>
            <a:r>
              <a:rPr lang="en-US" altLang="zh-CN">
                <a:sym typeface="+mn-ea"/>
              </a:rPr>
              <a:t>B.</a:t>
            </a:r>
            <a:r>
              <a:rPr lang="zh-CN" altLang="en-US">
                <a:sym typeface="+mn-ea"/>
              </a:rPr>
              <a:t>各向异性</a:t>
            </a:r>
            <a:r>
              <a:rPr lang="en-US" altLang="zh-CN">
                <a:sym typeface="+mn-ea"/>
              </a:rPr>
              <a:t>		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幻灯片图像占位符 1"/>
          <p:cNvSpPr>
            <a:spLocks noRot="1" noTextEdit="1"/>
          </p:cNvSpPr>
          <p:nvPr>
            <p:ph type="sldImg"/>
          </p:nvPr>
        </p:nvSpPr>
        <p:spPr/>
      </p:sp>
      <p:sp>
        <p:nvSpPr>
          <p:cNvPr id="73730" name="文本占位符 2"/>
          <p:cNvSpPr/>
          <p:nvPr>
            <p:ph type="body"/>
          </p:nvPr>
        </p:nvSpPr>
        <p:spPr/>
        <p:txBody>
          <a:bodyPr wrap="square" lIns="91440" tIns="45720" rIns="91440" bIns="45720" anchor="t" anchorCtr="0"/>
          <a:p>
            <a:pPr lvl="0"/>
            <a:r>
              <a:rPr lang="en-US" altLang="zh-CN"/>
              <a:t>B</a:t>
            </a:r>
            <a:endParaRPr lang="en-US" altLang="zh-CN"/>
          </a:p>
          <a:p>
            <a:pPr lvl="0"/>
            <a:r>
              <a:rPr lang="en-US" altLang="zh-CN"/>
              <a:t>2019-2020-2</a:t>
            </a:r>
            <a:r>
              <a:rPr lang="en-US" altLang="zh-CN"/>
              <a:t>(60</a:t>
            </a:r>
            <a:r>
              <a:rPr lang="zh-CN" altLang="en-US"/>
              <a:t>人参与</a:t>
            </a:r>
            <a:r>
              <a:rPr lang="en-US" altLang="zh-CN"/>
              <a:t>)</a:t>
            </a:r>
            <a:endParaRPr lang="en-US" altLang="zh-CN"/>
          </a:p>
          <a:p>
            <a:pPr lvl="0"/>
            <a:r>
              <a:rPr lang="zh-CN" altLang="en-US">
                <a:sym typeface="宋体" panose="02010600030101010101" pitchFamily="2" charset="-122"/>
              </a:rPr>
              <a:t>中值滤波是？</a:t>
            </a:r>
            <a:endParaRPr lang="zh-CN" altLang="en-US">
              <a:sym typeface="宋体" panose="02010600030101010101" pitchFamily="2" charset="-122"/>
            </a:endParaRPr>
          </a:p>
          <a:p>
            <a:pPr lvl="0"/>
            <a:endParaRPr lang="zh-CN" altLang="en-US"/>
          </a:p>
          <a:p>
            <a:pPr lvl="0"/>
            <a:r>
              <a:rPr lang="en-US" altLang="zh-CN"/>
              <a:t>A.</a:t>
            </a:r>
            <a:r>
              <a:rPr lang="zh-CN" altLang="en-US"/>
              <a:t>线性算子</a:t>
            </a:r>
            <a:r>
              <a:rPr lang="en-US" altLang="zh-CN"/>
              <a:t>		15%</a:t>
            </a:r>
            <a:endParaRPr lang="en-US" altLang="zh-CN"/>
          </a:p>
          <a:p>
            <a:pPr lvl="0"/>
            <a:r>
              <a:rPr lang="en-US" altLang="zh-CN"/>
              <a:t>B.</a:t>
            </a:r>
            <a:r>
              <a:rPr lang="zh-CN" altLang="en-US"/>
              <a:t>非线性算子</a:t>
            </a:r>
            <a:r>
              <a:rPr lang="en-US" altLang="zh-CN"/>
              <a:t>		85%</a:t>
            </a:r>
            <a:endParaRPr lang="en-US" altLang="zh-CN"/>
          </a:p>
          <a:p>
            <a:pPr lvl="0"/>
            <a:r>
              <a:rPr lang="en-US" altLang="zh-CN"/>
              <a:t>C.</a:t>
            </a:r>
            <a:r>
              <a:rPr lang="zh-CN" altLang="en-US"/>
              <a:t>复数  </a:t>
            </a:r>
            <a:r>
              <a:rPr lang="en-US" altLang="zh-CN"/>
              <a:t>		0%</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r>
              <a:rPr lang="zh-CN" altLang="en-US">
                <a:sym typeface="宋体" panose="02010600030101010101" pitchFamily="2" charset="-122"/>
              </a:rPr>
              <a:t>中值滤波是？</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线性算子</a:t>
            </a:r>
            <a:r>
              <a:rPr lang="en-US" altLang="zh-CN">
                <a:sym typeface="+mn-ea"/>
              </a:rPr>
              <a:t>		0%</a:t>
            </a:r>
            <a:endParaRPr lang="en-US" altLang="zh-CN"/>
          </a:p>
          <a:p>
            <a:pPr lvl="0"/>
            <a:r>
              <a:rPr lang="en-US" altLang="zh-CN">
                <a:sym typeface="+mn-ea"/>
              </a:rPr>
              <a:t>B.</a:t>
            </a:r>
            <a:r>
              <a:rPr lang="zh-CN" altLang="en-US">
                <a:sym typeface="+mn-ea"/>
              </a:rPr>
              <a:t>非线性算子</a:t>
            </a:r>
            <a:r>
              <a:rPr lang="en-US" altLang="zh-CN">
                <a:sym typeface="+mn-ea"/>
              </a:rPr>
              <a:t>		100%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幻灯片图像占位符 1"/>
          <p:cNvSpPr>
            <a:spLocks noRot="1" noTextEdit="1"/>
          </p:cNvSpPr>
          <p:nvPr>
            <p:ph type="sldImg"/>
          </p:nvPr>
        </p:nvSpPr>
        <p:spPr/>
      </p:sp>
      <p:sp>
        <p:nvSpPr>
          <p:cNvPr id="75778" name="文本占位符 2"/>
          <p:cNvSpPr/>
          <p:nvPr>
            <p:ph type="body"/>
          </p:nvPr>
        </p:nvSpPr>
        <p:spPr/>
        <p:txBody>
          <a:bodyPr wrap="square" lIns="91440" tIns="45720" rIns="91440" bIns="45720" anchor="t" anchorCtr="0"/>
          <a:p>
            <a:pPr lvl="0"/>
            <a:r>
              <a:rPr lang="en-US" altLang="zh-CN"/>
              <a:t>A</a:t>
            </a:r>
            <a:endParaRPr lang="en-US" altLang="zh-CN"/>
          </a:p>
          <a:p>
            <a:pPr lvl="0"/>
            <a:r>
              <a:rPr lang="en-US" altLang="zh-CN"/>
              <a:t>2019-2020-2</a:t>
            </a:r>
            <a:r>
              <a:rPr lang="en-US" altLang="zh-CN"/>
              <a:t>(59</a:t>
            </a:r>
            <a:r>
              <a:rPr lang="zh-CN" altLang="en-US"/>
              <a:t>人参与</a:t>
            </a:r>
            <a:r>
              <a:rPr lang="en-US" altLang="zh-CN"/>
              <a:t>)</a:t>
            </a:r>
            <a:endParaRPr lang="en-US" altLang="zh-CN"/>
          </a:p>
          <a:p>
            <a:pPr lvl="0"/>
            <a:endParaRPr lang="en-US" altLang="zh-CN"/>
          </a:p>
          <a:p>
            <a:pPr lvl="0"/>
            <a:r>
              <a:rPr lang="zh-CN" altLang="en-US">
                <a:sym typeface="宋体" panose="02010600030101010101" pitchFamily="2" charset="-122"/>
              </a:rPr>
              <a:t>中值滤波属于？</a:t>
            </a:r>
            <a:endParaRPr lang="zh-CN" altLang="en-US">
              <a:sym typeface="宋体" panose="02010600030101010101" pitchFamily="2" charset="-122"/>
            </a:endParaRPr>
          </a:p>
          <a:p>
            <a:pPr lvl="0"/>
            <a:endParaRPr lang="zh-CN" altLang="en-US"/>
          </a:p>
          <a:p>
            <a:pPr lvl="0"/>
            <a:r>
              <a:rPr lang="en-US" altLang="zh-CN"/>
              <a:t>A.</a:t>
            </a:r>
            <a:r>
              <a:rPr lang="zh-CN" altLang="en-US"/>
              <a:t>统计算子</a:t>
            </a:r>
            <a:r>
              <a:rPr lang="en-US" altLang="zh-CN"/>
              <a:t>		96%</a:t>
            </a:r>
            <a:endParaRPr lang="en-US" altLang="zh-CN"/>
          </a:p>
          <a:p>
            <a:pPr lvl="0"/>
            <a:r>
              <a:rPr lang="en-US" altLang="zh-CN"/>
              <a:t>B.</a:t>
            </a:r>
            <a:r>
              <a:rPr lang="zh-CN" altLang="en-US"/>
              <a:t>线性算子</a:t>
            </a:r>
            <a:r>
              <a:rPr lang="en-US" altLang="zh-CN"/>
              <a:t>		3%</a:t>
            </a:r>
            <a:endParaRPr lang="en-US" altLang="zh-CN"/>
          </a:p>
          <a:p>
            <a:pPr lvl="0"/>
            <a:r>
              <a:rPr lang="en-US" altLang="zh-CN"/>
              <a:t>C.</a:t>
            </a:r>
            <a:r>
              <a:rPr lang="zh-CN" altLang="en-US"/>
              <a:t>复数  </a:t>
            </a:r>
            <a:r>
              <a:rPr lang="en-US" altLang="zh-CN"/>
              <a:t>			0%</a:t>
            </a:r>
            <a:endParaRPr lang="zh-CN" altLang="en-US"/>
          </a:p>
          <a:p>
            <a:pPr lvl="0"/>
            <a:r>
              <a:rPr lang="en-US" altLang="zh-CN">
                <a:sym typeface="+mn-ea"/>
              </a:rPr>
              <a:t>2021-2022-2(48</a:t>
            </a:r>
            <a:r>
              <a:rPr lang="zh-CN" altLang="en-US">
                <a:sym typeface="+mn-ea"/>
              </a:rPr>
              <a:t>人参与</a:t>
            </a:r>
            <a:r>
              <a:rPr lang="en-US" altLang="zh-CN">
                <a:sym typeface="+mn-ea"/>
              </a:rPr>
              <a:t>)</a:t>
            </a:r>
            <a:endParaRPr lang="en-US" altLang="zh-CN"/>
          </a:p>
          <a:p>
            <a:pPr lvl="0"/>
            <a:endParaRPr lang="en-US" altLang="zh-CN"/>
          </a:p>
          <a:p>
            <a:pPr lvl="0"/>
            <a:r>
              <a:rPr lang="zh-CN" altLang="en-US">
                <a:sym typeface="宋体" panose="02010600030101010101" pitchFamily="2" charset="-122"/>
              </a:rPr>
              <a:t>中值滤波属于？</a:t>
            </a:r>
            <a:endParaRPr lang="zh-CN" altLang="en-US">
              <a:sym typeface="宋体" panose="02010600030101010101" pitchFamily="2" charset="-122"/>
            </a:endParaRPr>
          </a:p>
          <a:p>
            <a:pPr lvl="0"/>
            <a:endParaRPr lang="zh-CN" altLang="en-US"/>
          </a:p>
          <a:p>
            <a:pPr lvl="0"/>
            <a:r>
              <a:rPr lang="en-US" altLang="zh-CN">
                <a:sym typeface="+mn-ea"/>
              </a:rPr>
              <a:t>A.</a:t>
            </a:r>
            <a:r>
              <a:rPr lang="zh-CN" altLang="en-US">
                <a:sym typeface="+mn-ea"/>
              </a:rPr>
              <a:t>统计算子</a:t>
            </a:r>
            <a:r>
              <a:rPr lang="en-US" altLang="zh-CN">
                <a:sym typeface="+mn-ea"/>
              </a:rPr>
              <a:t>		100%</a:t>
            </a:r>
            <a:endParaRPr lang="en-US" altLang="zh-CN"/>
          </a:p>
          <a:p>
            <a:pPr lvl="0"/>
            <a:r>
              <a:rPr lang="en-US" altLang="zh-CN">
                <a:sym typeface="+mn-ea"/>
              </a:rPr>
              <a:t>B.</a:t>
            </a:r>
            <a:r>
              <a:rPr lang="zh-CN" altLang="en-US">
                <a:sym typeface="+mn-ea"/>
              </a:rPr>
              <a:t>线性算子</a:t>
            </a:r>
            <a:r>
              <a:rPr lang="en-US" altLang="zh-CN">
                <a:sym typeface="+mn-ea"/>
              </a:rPr>
              <a:t>		0%</a:t>
            </a:r>
            <a:endParaRPr lang="en-US" altLang="zh-CN"/>
          </a:p>
          <a:p>
            <a:pPr lvl="0"/>
            <a:r>
              <a:rPr lang="en-US" altLang="zh-CN">
                <a:sym typeface="+mn-ea"/>
              </a:rPr>
              <a:t>C.</a:t>
            </a:r>
            <a:r>
              <a:rPr lang="zh-CN" altLang="en-US">
                <a:sym typeface="+mn-ea"/>
              </a:rPr>
              <a:t>复数  </a:t>
            </a:r>
            <a:r>
              <a:rPr lang="en-US" altLang="zh-CN">
                <a:sym typeface="+mn-ea"/>
              </a:rPr>
              <a:t>			0%</a:t>
            </a:r>
            <a:endParaRPr lang="zh-CN" altLang="en-US"/>
          </a:p>
          <a:p>
            <a:pPr lvl="0"/>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幻灯片图像占位符 1"/>
          <p:cNvSpPr>
            <a:spLocks noRot="1" noTextEdit="1"/>
          </p:cNvSpPr>
          <p:nvPr>
            <p:ph type="sldImg"/>
          </p:nvPr>
        </p:nvSpPr>
        <p:spPr/>
      </p:sp>
      <p:sp>
        <p:nvSpPr>
          <p:cNvPr id="77826"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Rot="1" noTextEdit="1"/>
          </p:cNvSpPr>
          <p:nvPr>
            <p:ph type="sldImg"/>
          </p:nvPr>
        </p:nvSpPr>
        <p:spPr/>
      </p:sp>
      <p:sp>
        <p:nvSpPr>
          <p:cNvPr id="79874"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幻灯片图像占位符 1"/>
          <p:cNvSpPr>
            <a:spLocks noRot="1" noTextEdit="1"/>
          </p:cNvSpPr>
          <p:nvPr>
            <p:ph type="sldImg"/>
          </p:nvPr>
        </p:nvSpPr>
        <p:spPr/>
      </p:sp>
      <p:sp>
        <p:nvSpPr>
          <p:cNvPr id="81922"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幻灯片图像占位符 1"/>
          <p:cNvSpPr>
            <a:spLocks noRot="1" noTextEdit="1"/>
          </p:cNvSpPr>
          <p:nvPr>
            <p:ph type="sldImg"/>
          </p:nvPr>
        </p:nvSpPr>
        <p:spPr/>
      </p:sp>
      <p:sp>
        <p:nvSpPr>
          <p:cNvPr id="83970"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25602" name="Rectangle 2"/>
          <p:cNvSpPr>
            <a:spLocks noRot="1" noTextEdit="1"/>
          </p:cNvSpPr>
          <p:nvPr>
            <p:ph type="sldImg"/>
          </p:nvPr>
        </p:nvSpPr>
        <p:spPr/>
      </p:sp>
      <p:sp>
        <p:nvSpPr>
          <p:cNvPr id="25603" name="Rectangle 3"/>
          <p:cNvSpPr>
            <a:spLocks noGrp="1"/>
          </p:cNvSpPr>
          <p:nvPr>
            <p:ph type="body"/>
          </p:nvPr>
        </p:nvSpPr>
        <p:spPr/>
        <p:txBody>
          <a:bodyPr wrap="square" lIns="91440" tIns="45720" rIns="91440" bIns="45720" anchor="t" anchorCtr="0"/>
          <a:p>
            <a:pPr lvl="0" eaLnBrk="1" hangingPunct="1"/>
            <a:r>
              <a:rPr lang="zh-CN" altLang="en-US" dirty="0"/>
              <a:t>线性</a:t>
            </a:r>
            <a:endParaRPr lang="zh-CN"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Rot="1" noTextEdit="1"/>
          </p:cNvSpPr>
          <p:nvPr>
            <p:ph type="sldImg"/>
          </p:nvPr>
        </p:nvSpPr>
        <p:spPr/>
      </p:sp>
      <p:sp>
        <p:nvSpPr>
          <p:cNvPr id="86018"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Rot="1" noTextEdit="1"/>
          </p:cNvSpPr>
          <p:nvPr>
            <p:ph type="sldImg"/>
          </p:nvPr>
        </p:nvSpPr>
        <p:spPr/>
      </p:sp>
      <p:sp>
        <p:nvSpPr>
          <p:cNvPr id="88066" name="文本占位符 2"/>
          <p:cNvSpPr/>
          <p:nvPr>
            <p:ph type="body"/>
          </p:nvPr>
        </p:nvSpPr>
        <p:spPr/>
        <p:txBody>
          <a:bodyPr wrap="square" lIns="91440" tIns="45720" rIns="91440" bIns="45720" anchor="t" anchorCtr="0"/>
          <a:p>
            <a:pPr lvl="0"/>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2770" name="Rectangle 2"/>
          <p:cNvSpPr>
            <a:spLocks noRot="1" noTextEdit="1"/>
          </p:cNvSpPr>
          <p:nvPr>
            <p:ph type="sldImg"/>
          </p:nvPr>
        </p:nvSpPr>
        <p:spPr/>
      </p:sp>
      <p:sp>
        <p:nvSpPr>
          <p:cNvPr id="32771"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4818" name="Rectangle 2"/>
          <p:cNvSpPr>
            <a:spLocks noRot="1" noTextEdit="1"/>
          </p:cNvSpPr>
          <p:nvPr>
            <p:ph type="sldImg"/>
          </p:nvPr>
        </p:nvSpPr>
        <p:spPr/>
      </p:sp>
      <p:sp>
        <p:nvSpPr>
          <p:cNvPr id="34819"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6866" name="Rectangle 2"/>
          <p:cNvSpPr>
            <a:spLocks noRot="1" noTextEdit="1"/>
          </p:cNvSpPr>
          <p:nvPr>
            <p:ph type="sldImg"/>
          </p:nvPr>
        </p:nvSpPr>
        <p:spPr/>
      </p:sp>
      <p:sp>
        <p:nvSpPr>
          <p:cNvPr id="36867"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38914" name="Rectangle 2"/>
          <p:cNvSpPr>
            <a:spLocks noRot="1" noTextEdit="1"/>
          </p:cNvSpPr>
          <p:nvPr>
            <p:ph type="sldImg"/>
          </p:nvPr>
        </p:nvSpPr>
        <p:spPr/>
      </p:sp>
      <p:sp>
        <p:nvSpPr>
          <p:cNvPr id="38915"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0962" name="Rectangle 2"/>
          <p:cNvSpPr>
            <a:spLocks noRot="1" noTextEdit="1"/>
          </p:cNvSpPr>
          <p:nvPr>
            <p:ph type="sldImg"/>
          </p:nvPr>
        </p:nvSpPr>
        <p:spPr/>
      </p:sp>
      <p:sp>
        <p:nvSpPr>
          <p:cNvPr id="40963"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7"/>
          <p:cNvSpPr txBox="1">
            <a:spLocks noGrp="1"/>
          </p:cNvSpPr>
          <p:nvPr>
            <p:ph type="sldNum" sz="quarter"/>
          </p:nvPr>
        </p:nvSpPr>
        <p:spPr>
          <a:xfrm>
            <a:off x="5180013" y="6513513"/>
            <a:ext cx="3962400" cy="342900"/>
          </a:xfrm>
          <a:prstGeom prst="rect">
            <a:avLst/>
          </a:prstGeom>
          <a:noFill/>
          <a:ln w="9525">
            <a:noFill/>
          </a:ln>
        </p:spPr>
        <p:txBody>
          <a:bodyPr vert="horz" wrap="square" lIns="91440" tIns="45720" rIns="91440" bIns="45720" anchor="b" anchorCtr="0"/>
          <a:p>
            <a:pPr lvl="0" algn="r"/>
            <a:fld id="{9A0DB2DC-4C9A-4742-B13C-FB6460FD3503}" type="slidenum">
              <a:rPr lang="en-US" altLang="zh-CN" sz="1200" b="0" dirty="0">
                <a:latin typeface="Arial" panose="020B0604020202020204" pitchFamily="34" charset="0"/>
              </a:rPr>
            </a:fld>
            <a:endParaRPr lang="en-US" altLang="zh-CN" sz="1200" b="0" dirty="0">
              <a:latin typeface="Arial" panose="020B0604020202020204" pitchFamily="34" charset="0"/>
            </a:endParaRPr>
          </a:p>
        </p:txBody>
      </p:sp>
      <p:sp>
        <p:nvSpPr>
          <p:cNvPr id="43010" name="Rectangle 2"/>
          <p:cNvSpPr>
            <a:spLocks noRot="1" noTextEdit="1"/>
          </p:cNvSpPr>
          <p:nvPr>
            <p:ph type="sldImg"/>
          </p:nvPr>
        </p:nvSpPr>
        <p:spPr/>
      </p:sp>
      <p:sp>
        <p:nvSpPr>
          <p:cNvPr id="43011" name="Rectangle 3"/>
          <p:cNvSpPr>
            <a:spLocks noGrp="1"/>
          </p:cNvSpPr>
          <p:nvPr>
            <p:ph type="body"/>
          </p:nvPr>
        </p:nvSpPr>
        <p:spPr/>
        <p:txBody>
          <a:bodyPr wrap="square" lIns="91440" tIns="45720" rIns="91440" bIns="45720" anchor="t" anchorCtr="0"/>
          <a:p>
            <a:pPr lvl="0" eaLnBrk="1" hangingPunct="1"/>
            <a:endParaRPr lang="en-GB"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5122" name="Group 2"/>
          <p:cNvGrpSpPr/>
          <p:nvPr userDrawn="1"/>
        </p:nvGrpSpPr>
        <p:grpSpPr>
          <a:xfrm>
            <a:off x="-3222625" y="-458787"/>
            <a:ext cx="11909425" cy="4724400"/>
            <a:chOff x="-2030" y="192"/>
            <a:chExt cx="7502" cy="2976"/>
          </a:xfrm>
        </p:grpSpPr>
        <p:sp>
          <p:nvSpPr>
            <p:cNvPr id="5123"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5124"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5125"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6146" name="Group 2"/>
          <p:cNvGrpSpPr/>
          <p:nvPr userDrawn="1"/>
        </p:nvGrpSpPr>
        <p:grpSpPr>
          <a:xfrm>
            <a:off x="-3222625" y="-458787"/>
            <a:ext cx="11909425" cy="4724400"/>
            <a:chOff x="-2030" y="192"/>
            <a:chExt cx="7502" cy="2976"/>
          </a:xfrm>
        </p:grpSpPr>
        <p:sp>
          <p:nvSpPr>
            <p:cNvPr id="6147"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6148"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6149"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7170" name="Group 2"/>
          <p:cNvGrpSpPr/>
          <p:nvPr userDrawn="1"/>
        </p:nvGrpSpPr>
        <p:grpSpPr>
          <a:xfrm>
            <a:off x="-3222625" y="-458787"/>
            <a:ext cx="11909425" cy="4724400"/>
            <a:chOff x="-2030" y="192"/>
            <a:chExt cx="7502" cy="2976"/>
          </a:xfrm>
        </p:grpSpPr>
        <p:sp>
          <p:nvSpPr>
            <p:cNvPr id="7171"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7172"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7173"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grpSp>
        <p:nvGrpSpPr>
          <p:cNvPr id="8194" name="Group 2"/>
          <p:cNvGrpSpPr/>
          <p:nvPr userDrawn="1"/>
        </p:nvGrpSpPr>
        <p:grpSpPr>
          <a:xfrm>
            <a:off x="-3222625" y="-458787"/>
            <a:ext cx="11909425" cy="4724400"/>
            <a:chOff x="-2030" y="192"/>
            <a:chExt cx="7502" cy="2976"/>
          </a:xfrm>
        </p:grpSpPr>
        <p:sp>
          <p:nvSpPr>
            <p:cNvPr id="8195" name="Line 3"/>
            <p:cNvSpPr/>
            <p:nvPr userDrawn="1"/>
          </p:nvSpPr>
          <p:spPr>
            <a:xfrm>
              <a:off x="912" y="1584"/>
              <a:ext cx="4560" cy="0"/>
            </a:xfrm>
            <a:prstGeom prst="line">
              <a:avLst/>
            </a:prstGeom>
            <a:ln w="12700" cap="flat" cmpd="sng">
              <a:solidFill>
                <a:schemeClr val="tx1"/>
              </a:solidFill>
              <a:prstDash val="solid"/>
              <a:round/>
              <a:headEnd type="none" w="med" len="med"/>
              <a:tailEnd type="none" w="med" len="med"/>
            </a:ln>
          </p:spPr>
        </p:sp>
        <p:sp>
          <p:nvSpPr>
            <p:cNvPr id="8196" name="AutoShape 4"/>
            <p:cNvSpPr/>
            <p:nvPr userDrawn="1"/>
          </p:nvSpPr>
          <p:spPr>
            <a:xfrm>
              <a:off x="-1584" y="864"/>
              <a:ext cx="2304" cy="230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44083" y="2368"/>
                  </a:moveTo>
                  <a:cubicBezTo>
                    <a:pt x="56127" y="7280"/>
                    <a:pt x="64000" y="18993"/>
                    <a:pt x="64000" y="32000"/>
                  </a:cubicBezTo>
                  <a:cubicBezTo>
                    <a:pt x="64000" y="45006"/>
                    <a:pt x="56127" y="56719"/>
                    <a:pt x="44083" y="61631"/>
                  </a:cubicBezTo>
                  <a:cubicBezTo>
                    <a:pt x="44082" y="61631"/>
                    <a:pt x="44082" y="61631"/>
                    <a:pt x="44082" y="61631"/>
                  </a:cubicBezTo>
                  <a:lnTo>
                    <a:pt x="44083" y="61632"/>
                  </a:lnTo>
                  <a:lnTo>
                    <a:pt x="44083" y="2368"/>
                  </a:lnTo>
                  <a:lnTo>
                    <a:pt x="44082" y="2368"/>
                  </a:lnTo>
                  <a:cubicBezTo>
                    <a:pt x="44082" y="2368"/>
                    <a:pt x="44082" y="2368"/>
                    <a:pt x="44083" y="2368"/>
                  </a:cubicBezTo>
                  <a:close/>
                </a:path>
              </a:pathLst>
            </a:custGeom>
            <a:solidFill>
              <a:schemeClr val="accent2"/>
            </a:solidFill>
            <a:ln w="9525">
              <a:noFill/>
            </a:ln>
          </p:spPr>
          <p:txBody>
            <a:bodyPr/>
            <a:p>
              <a:endParaRPr lang="zh-CN" altLang="en-US"/>
            </a:p>
          </p:txBody>
        </p:sp>
        <p:sp>
          <p:nvSpPr>
            <p:cNvPr id="8197" name="AutoShape 5"/>
            <p:cNvSpPr/>
            <p:nvPr userDrawn="1"/>
          </p:nvSpPr>
          <p:spPr>
            <a:xfrm>
              <a:off x="-2030" y="192"/>
              <a:ext cx="2544" cy="254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994" y="6246"/>
                  </a:moveTo>
                  <a:cubicBezTo>
                    <a:pt x="59172" y="12279"/>
                    <a:pt x="64000" y="21837"/>
                    <a:pt x="64000" y="32000"/>
                  </a:cubicBezTo>
                  <a:cubicBezTo>
                    <a:pt x="64000" y="42162"/>
                    <a:pt x="59172" y="51720"/>
                    <a:pt x="50994" y="57753"/>
                  </a:cubicBezTo>
                  <a:cubicBezTo>
                    <a:pt x="50993" y="57753"/>
                    <a:pt x="50993" y="57753"/>
                    <a:pt x="50993" y="57753"/>
                  </a:cubicBezTo>
                  <a:lnTo>
                    <a:pt x="50994" y="57754"/>
                  </a:lnTo>
                  <a:lnTo>
                    <a:pt x="50994" y="6246"/>
                  </a:lnTo>
                  <a:lnTo>
                    <a:pt x="50993" y="6246"/>
                  </a:lnTo>
                  <a:cubicBezTo>
                    <a:pt x="50993" y="6246"/>
                    <a:pt x="50993" y="6246"/>
                    <a:pt x="50994" y="6246"/>
                  </a:cubicBezTo>
                  <a:close/>
                </a:path>
              </a:pathLst>
            </a:custGeom>
            <a:solidFill>
              <a:schemeClr val="hlink"/>
            </a:solidFill>
            <a:ln w="9525">
              <a:noFill/>
            </a:ln>
          </p:spPr>
          <p:txBody>
            <a:bodyPr/>
            <a:p>
              <a:endParaRPr lang="zh-CN" altLang="en-US"/>
            </a:p>
          </p:txBody>
        </p:sp>
      </p:grpSp>
      <p:sp>
        <p:nvSpPr>
          <p:cNvPr id="5126" name="Rectangle 6"/>
          <p:cNvSpPr>
            <a:spLocks noGrp="1" noChangeArrowheads="1"/>
          </p:cNvSpPr>
          <p:nvPr>
            <p:ph type="ctrTitle"/>
          </p:nvPr>
        </p:nvSpPr>
        <p:spPr>
          <a:xfrm>
            <a:off x="1905000" y="188913"/>
            <a:ext cx="7239000" cy="1444625"/>
          </a:xfrm>
        </p:spPr>
        <p:txBody>
          <a:bodyPr/>
          <a:lstStyle>
            <a:lvl1pPr>
              <a:defRPr sz="4000"/>
            </a:lvl1pPr>
          </a:lstStyle>
          <a:p>
            <a:pPr fontAlgn="base"/>
            <a:r>
              <a:rPr lang="zh-CN" altLang="en-US" strike="noStrike" noProof="1"/>
              <a:t>单击此处编辑母版标题样式</a:t>
            </a:r>
            <a:endParaRPr lang="zh-CN" altLang="en-US" strike="noStrike" noProof="1"/>
          </a:p>
        </p:txBody>
      </p:sp>
      <p:sp>
        <p:nvSpPr>
          <p:cNvPr id="5127" name="Rectangle 7"/>
          <p:cNvSpPr>
            <a:spLocks noGrp="1" noChangeArrowheads="1"/>
          </p:cNvSpPr>
          <p:nvPr>
            <p:ph type="subTitle" idx="1"/>
          </p:nvPr>
        </p:nvSpPr>
        <p:spPr>
          <a:xfrm>
            <a:off x="1443038" y="3427413"/>
            <a:ext cx="7239000" cy="1752600"/>
          </a:xfrm>
        </p:spPr>
        <p:txBody>
          <a:bodyPr/>
          <a:lstStyle>
            <a:lvl1pPr marL="0" indent="0">
              <a:buFont typeface="Wingdings" panose="05000000000000000000" pitchFamily="2" charset="2"/>
              <a:buNone/>
              <a:defRPr/>
            </a:lvl1pPr>
          </a:lstStyle>
          <a:p>
            <a:pPr fontAlgn="base"/>
            <a:r>
              <a:rPr lang="zh-CN" altLang="en-US" strike="noStrike" noProof="1"/>
              <a:t>单击此处编辑母版副标题样式</a:t>
            </a:r>
            <a:endParaRPr lang="zh-CN" altLang="en-US" strike="noStrike" noProof="1"/>
          </a:p>
        </p:txBody>
      </p:sp>
      <p:sp>
        <p:nvSpPr>
          <p:cNvPr id="15"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F3B8405E-EDC4-4740-BEA3-209CE773F94E}"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6"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17"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80F1DDC-2F8E-4EDD-A1D0-F35D2FE2C4D6}"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1370013" y="1827213"/>
            <a:ext cx="357981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6413" y="301625"/>
            <a:ext cx="1827212" cy="564038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1370013" y="301625"/>
            <a:ext cx="5334000" cy="564038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表格占位符 2"/>
          <p:cNvSpPr>
            <a:spLocks noGrp="1"/>
          </p:cNvSpPr>
          <p:nvPr>
            <p:ph type="tbl" idx="1"/>
          </p:nvPr>
        </p:nvSpPr>
        <p:spPr>
          <a:xfrm>
            <a:off x="1370013" y="1827213"/>
            <a:ext cx="7313612"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Char char="¡"/>
              <a:defRPr/>
            </a:pPr>
            <a:endParaRPr kumimoji="0" lang="zh-CN" altLang="en-US" sz="29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quarter" idx="2"/>
          </p:nvPr>
        </p:nvSpPr>
        <p:spPr>
          <a:xfrm>
            <a:off x="5102225" y="18272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内容占位符 4"/>
          <p:cNvSpPr>
            <a:spLocks noGrp="1"/>
          </p:cNvSpPr>
          <p:nvPr>
            <p:ph sz="quarter" idx="3"/>
          </p:nvPr>
        </p:nvSpPr>
        <p:spPr>
          <a:xfrm>
            <a:off x="5102225" y="3960813"/>
            <a:ext cx="3581400" cy="19812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70013" y="301625"/>
            <a:ext cx="7313612" cy="1143000"/>
          </a:xfrm>
        </p:spPr>
        <p:txBody>
          <a:body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sz="half" idx="1"/>
          </p:nvPr>
        </p:nvSpPr>
        <p:spPr>
          <a:xfrm>
            <a:off x="1370013" y="1827213"/>
            <a:ext cx="3579812"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5102225" y="1827213"/>
            <a:ext cx="3581400" cy="4114800"/>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8" Type="http://schemas.openxmlformats.org/officeDocument/2006/relationships/slideLayout" Target="../slideLayouts/slideLayout50.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5" Type="http://schemas.openxmlformats.org/officeDocument/2006/relationships/theme" Target="../theme/theme4.xml"/><Relationship Id="rId14" Type="http://schemas.openxmlformats.org/officeDocument/2006/relationships/slideLayout" Target="../slideLayouts/slideLayout56.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1026" name="Group 2"/>
          <p:cNvGrpSpPr/>
          <p:nvPr/>
        </p:nvGrpSpPr>
        <p:grpSpPr>
          <a:xfrm>
            <a:off x="-3238500" y="0"/>
            <a:ext cx="11925300" cy="3810000"/>
            <a:chOff x="-2040" y="0"/>
            <a:chExt cx="7512" cy="2400"/>
          </a:xfrm>
        </p:grpSpPr>
        <p:sp>
          <p:nvSpPr>
            <p:cNvPr id="1027"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1028"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1029"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1030"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1031"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2050" name="Group 2"/>
          <p:cNvGrpSpPr/>
          <p:nvPr/>
        </p:nvGrpSpPr>
        <p:grpSpPr>
          <a:xfrm>
            <a:off x="-3238500" y="0"/>
            <a:ext cx="11925300" cy="3810000"/>
            <a:chOff x="-2040" y="0"/>
            <a:chExt cx="7512" cy="2400"/>
          </a:xfrm>
        </p:grpSpPr>
        <p:sp>
          <p:nvSpPr>
            <p:cNvPr id="2051"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2052"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2053"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2054"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2055"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3074" name="Group 2"/>
          <p:cNvGrpSpPr/>
          <p:nvPr/>
        </p:nvGrpSpPr>
        <p:grpSpPr>
          <a:xfrm>
            <a:off x="-3238500" y="0"/>
            <a:ext cx="11925300" cy="3810000"/>
            <a:chOff x="-2040" y="0"/>
            <a:chExt cx="7512" cy="2400"/>
          </a:xfrm>
        </p:grpSpPr>
        <p:sp>
          <p:nvSpPr>
            <p:cNvPr id="3075"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3076"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3077"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3078"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3079"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grpSp>
        <p:nvGrpSpPr>
          <p:cNvPr id="4098" name="Group 2"/>
          <p:cNvGrpSpPr/>
          <p:nvPr/>
        </p:nvGrpSpPr>
        <p:grpSpPr>
          <a:xfrm>
            <a:off x="-3238500" y="0"/>
            <a:ext cx="11925300" cy="3810000"/>
            <a:chOff x="-2040" y="0"/>
            <a:chExt cx="7512" cy="2400"/>
          </a:xfrm>
        </p:grpSpPr>
        <p:sp>
          <p:nvSpPr>
            <p:cNvPr id="4099" name="AutoShape 3"/>
            <p:cNvSpPr/>
            <p:nvPr/>
          </p:nvSpPr>
          <p:spPr>
            <a:xfrm>
              <a:off x="-2040" y="432"/>
              <a:ext cx="2592" cy="19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296" y="5746"/>
                  </a:moveTo>
                  <a:cubicBezTo>
                    <a:pt x="58882" y="11730"/>
                    <a:pt x="64000" y="21534"/>
                    <a:pt x="64000" y="32000"/>
                  </a:cubicBezTo>
                  <a:cubicBezTo>
                    <a:pt x="64000" y="42465"/>
                    <a:pt x="58882" y="52269"/>
                    <a:pt x="50296" y="58253"/>
                  </a:cubicBezTo>
                  <a:cubicBezTo>
                    <a:pt x="50296" y="58253"/>
                    <a:pt x="50296" y="58253"/>
                    <a:pt x="50295" y="58253"/>
                  </a:cubicBezTo>
                  <a:lnTo>
                    <a:pt x="50296" y="58254"/>
                  </a:lnTo>
                  <a:lnTo>
                    <a:pt x="50296" y="5746"/>
                  </a:lnTo>
                  <a:lnTo>
                    <a:pt x="50295" y="5746"/>
                  </a:lnTo>
                  <a:cubicBezTo>
                    <a:pt x="50296" y="5746"/>
                    <a:pt x="50296" y="5746"/>
                    <a:pt x="50296" y="5746"/>
                  </a:cubicBezTo>
                  <a:close/>
                </a:path>
              </a:pathLst>
            </a:custGeom>
            <a:solidFill>
              <a:schemeClr val="accent2"/>
            </a:solidFill>
            <a:ln w="9525">
              <a:noFill/>
            </a:ln>
          </p:spPr>
          <p:txBody>
            <a:bodyPr/>
            <a:p>
              <a:endParaRPr lang="zh-CN" altLang="en-US"/>
            </a:p>
          </p:txBody>
        </p:sp>
        <p:sp>
          <p:nvSpPr>
            <p:cNvPr id="4100" name="AutoShape 4"/>
            <p:cNvSpPr/>
            <p:nvPr/>
          </p:nvSpPr>
          <p:spPr>
            <a:xfrm>
              <a:off x="-1528" y="0"/>
              <a:ext cx="1949" cy="198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pathLst>
                <a:path w="64000" h="64000">
                  <a:moveTo>
                    <a:pt x="50077" y="5595"/>
                  </a:moveTo>
                  <a:cubicBezTo>
                    <a:pt x="58790" y="11560"/>
                    <a:pt x="64000" y="21440"/>
                    <a:pt x="64000" y="32000"/>
                  </a:cubicBezTo>
                  <a:cubicBezTo>
                    <a:pt x="64000" y="42559"/>
                    <a:pt x="58790" y="52439"/>
                    <a:pt x="50077" y="58404"/>
                  </a:cubicBezTo>
                  <a:cubicBezTo>
                    <a:pt x="50077" y="58404"/>
                    <a:pt x="50077" y="58404"/>
                    <a:pt x="50076" y="58404"/>
                  </a:cubicBezTo>
                  <a:lnTo>
                    <a:pt x="50077" y="58405"/>
                  </a:lnTo>
                  <a:lnTo>
                    <a:pt x="50077" y="5595"/>
                  </a:lnTo>
                  <a:lnTo>
                    <a:pt x="50076" y="5595"/>
                  </a:lnTo>
                  <a:cubicBezTo>
                    <a:pt x="50077" y="5595"/>
                    <a:pt x="50077" y="5595"/>
                    <a:pt x="50077" y="5595"/>
                  </a:cubicBezTo>
                  <a:close/>
                </a:path>
              </a:pathLst>
            </a:custGeom>
            <a:solidFill>
              <a:schemeClr val="hlink"/>
            </a:solidFill>
            <a:ln w="9525">
              <a:noFill/>
            </a:ln>
          </p:spPr>
          <p:txBody>
            <a:bodyPr/>
            <a:p>
              <a:endParaRPr lang="zh-CN" altLang="en-US"/>
            </a:p>
          </p:txBody>
        </p:sp>
        <p:sp>
          <p:nvSpPr>
            <p:cNvPr id="4101" name="Line 5"/>
            <p:cNvSpPr/>
            <p:nvPr/>
          </p:nvSpPr>
          <p:spPr>
            <a:xfrm>
              <a:off x="864" y="960"/>
              <a:ext cx="4608" cy="0"/>
            </a:xfrm>
            <a:prstGeom prst="line">
              <a:avLst/>
            </a:prstGeom>
            <a:ln w="12700" cap="flat" cmpd="sng">
              <a:solidFill>
                <a:schemeClr val="tx1"/>
              </a:solidFill>
              <a:prstDash val="solid"/>
              <a:round/>
              <a:headEnd type="none" w="med" len="med"/>
              <a:tailEnd type="none" w="med" len="med"/>
            </a:ln>
          </p:spPr>
        </p:sp>
      </p:grpSp>
      <p:sp>
        <p:nvSpPr>
          <p:cNvPr id="4102" name="Rectangle 6"/>
          <p:cNvSpPr>
            <a:spLocks noGrp="1"/>
          </p:cNvSpPr>
          <p:nvPr>
            <p:ph type="title"/>
          </p:nvPr>
        </p:nvSpPr>
        <p:spPr>
          <a:xfrm>
            <a:off x="1370013" y="301625"/>
            <a:ext cx="7313612" cy="1143000"/>
          </a:xfrm>
          <a:prstGeom prst="rect">
            <a:avLst/>
          </a:prstGeom>
          <a:noFill/>
          <a:ln w="9525">
            <a:noFill/>
          </a:ln>
        </p:spPr>
        <p:txBody>
          <a:bodyPr anchor="b" anchorCtr="0"/>
          <a:p>
            <a:pPr lvl="0"/>
            <a:r>
              <a:rPr lang="zh-CN" altLang="en-US" dirty="0"/>
              <a:t>单击此处编辑母版标题样式</a:t>
            </a:r>
            <a:endParaRPr lang="zh-CN" altLang="en-US" dirty="0"/>
          </a:p>
        </p:txBody>
      </p:sp>
      <p:sp>
        <p:nvSpPr>
          <p:cNvPr id="4103" name="Rectangle 7"/>
          <p:cNvSpPr>
            <a:spLocks noGrp="1"/>
          </p:cNvSpPr>
          <p:nvPr>
            <p:ph type="body"/>
          </p:nvPr>
        </p:nvSpPr>
        <p:spPr>
          <a:xfrm>
            <a:off x="1370013" y="1827213"/>
            <a:ext cx="7313612" cy="4114800"/>
          </a:xfrm>
          <a:prstGeom prst="rect">
            <a:avLst/>
          </a:prstGeom>
          <a:noFill/>
          <a:ln w="9525">
            <a:noFill/>
          </a:ln>
        </p:spPr>
        <p:txBody>
          <a:bodyPr anchor="t" anchorCtr="0"/>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SzTx/>
              <a:buFontTx/>
              <a:buNone/>
              <a:defRPr sz="1200" b="0">
                <a:latin typeface="Verdana" panose="020B0604030504040204" pitchFamily="-112"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673E5B4-B768-4C1E-AA52-6297D4885D20}" type="datetime1">
              <a:rPr kumimoji="0" lang="zh-CN" altLang="en-US"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eaLnBrk="1" hangingPunct="1">
              <a:spcBef>
                <a:spcPct val="0"/>
              </a:spcBef>
              <a:buClrTx/>
              <a:buSzTx/>
              <a:buFontTx/>
              <a:buNone/>
              <a:defRPr sz="1200" b="0">
                <a:latin typeface="Verdana" panose="020B0604030504040204" pitchFamily="-112" charset="0"/>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fld id="{B05D62BA-71B7-4F8C-9183-F692B0549372}" type="slidenum">
              <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Verdana" panose="020B0604030504040204" pitchFamily="-112"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Lst>
  <p:hf sldNum="0" hdr="0" ftr="0" dt="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36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
        <a:defRPr sz="29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anose="05000000000000000000" pitchFamily="2" charset="2"/>
        <a:buChar char="l"/>
        <a:defRPr sz="2500">
          <a:solidFill>
            <a:schemeClr val="tx1"/>
          </a:solidFill>
          <a:latin typeface="+mn-lt"/>
          <a:ea typeface="+mn-ea"/>
        </a:defRPr>
      </a:lvl2pPr>
      <a:lvl3pPr marL="1143000" indent="-228600" algn="l" rtl="0" eaLnBrk="0" fontAlgn="base" hangingPunct="0">
        <a:spcBef>
          <a:spcPct val="20000"/>
        </a:spcBef>
        <a:spcAft>
          <a:spcPct val="0"/>
        </a:spcAft>
        <a:buClr>
          <a:schemeClr val="tx2"/>
        </a:buClr>
        <a:buSzPct val="65000"/>
        <a:buFont typeface="Wingdings" panose="05000000000000000000" pitchFamily="2" charset="2"/>
        <a:buChar char="¡"/>
        <a:defRPr sz="22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l"/>
        <a:defRPr sz="19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vmlDrawing" Target="../drawings/vmlDrawing4.vml"/><Relationship Id="rId8" Type="http://schemas.openxmlformats.org/officeDocument/2006/relationships/slideLayout" Target="../slideLayouts/slideLayout1.xml"/><Relationship Id="rId7" Type="http://schemas.openxmlformats.org/officeDocument/2006/relationships/image" Target="../media/image12.png"/><Relationship Id="rId6" Type="http://schemas.openxmlformats.org/officeDocument/2006/relationships/image" Target="../media/image11.wmf"/><Relationship Id="rId5" Type="http://schemas.openxmlformats.org/officeDocument/2006/relationships/oleObject" Target="../embeddings/oleObject9.bin"/><Relationship Id="rId4" Type="http://schemas.openxmlformats.org/officeDocument/2006/relationships/image" Target="../media/image10.wmf"/><Relationship Id="rId3" Type="http://schemas.openxmlformats.org/officeDocument/2006/relationships/oleObject" Target="../embeddings/oleObject8.bin"/><Relationship Id="rId2" Type="http://schemas.openxmlformats.org/officeDocument/2006/relationships/image" Target="../media/image9.wmf"/><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wmf"/><Relationship Id="rId7" Type="http://schemas.openxmlformats.org/officeDocument/2006/relationships/oleObject" Target="../embeddings/oleObject13.bin"/><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 Id="rId3" Type="http://schemas.openxmlformats.org/officeDocument/2006/relationships/oleObject" Target="../embeddings/oleObject11.bin"/><Relationship Id="rId2" Type="http://schemas.openxmlformats.org/officeDocument/2006/relationships/image" Target="../media/image13.wmf"/><Relationship Id="rId11" Type="http://schemas.openxmlformats.org/officeDocument/2006/relationships/vmlDrawing" Target="../drawings/vmlDrawing5.vml"/><Relationship Id="rId10" Type="http://schemas.openxmlformats.org/officeDocument/2006/relationships/slideLayout" Target="../slideLayouts/slideLayout1.xml"/><Relationship Id="rId1" Type="http://schemas.openxmlformats.org/officeDocument/2006/relationships/oleObject" Target="../embeddings/oleObject10.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vmlDrawing" Target="../drawings/vmlDrawing6.vml"/><Relationship Id="rId5" Type="http://schemas.openxmlformats.org/officeDocument/2006/relationships/slideLayout" Target="../slideLayouts/slideLayout1.xml"/><Relationship Id="rId4" Type="http://schemas.openxmlformats.org/officeDocument/2006/relationships/image" Target="../media/image20.wmf"/><Relationship Id="rId3" Type="http://schemas.openxmlformats.org/officeDocument/2006/relationships/oleObject" Target="../embeddings/oleObject15.bin"/><Relationship Id="rId2" Type="http://schemas.openxmlformats.org/officeDocument/2006/relationships/image" Target="../media/image19.wmf"/><Relationship Id="rId1" Type="http://schemas.openxmlformats.org/officeDocument/2006/relationships/oleObject" Target="../embeddings/oleObject14.bin"/></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3.wmf"/><Relationship Id="rId3" Type="http://schemas.openxmlformats.org/officeDocument/2006/relationships/oleObject" Target="../embeddings/oleObject17.bin"/><Relationship Id="rId2" Type="http://schemas.openxmlformats.org/officeDocument/2006/relationships/image" Target="../media/image22.wmf"/><Relationship Id="rId1"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6.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6.xml"/><Relationship Id="rId2" Type="http://schemas.openxmlformats.org/officeDocument/2006/relationships/image" Target="../media/image26.jpe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6.jpeg"/><Relationship Id="rId1" Type="http://schemas.openxmlformats.org/officeDocument/2006/relationships/image" Target="../media/image29.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6.jpe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3.xml"/><Relationship Id="rId4" Type="http://schemas.openxmlformats.org/officeDocument/2006/relationships/image" Target="../media/image2.wmf"/><Relationship Id="rId3" Type="http://schemas.openxmlformats.org/officeDocument/2006/relationships/oleObject" Target="../embeddings/oleObject2.bin"/><Relationship Id="rId2" Type="http://schemas.openxmlformats.org/officeDocument/2006/relationships/image" Target="../media/image1.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31532;5&#31456;&#20316;&#19994;.docx"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5.wmf"/><Relationship Id="rId3" Type="http://schemas.openxmlformats.org/officeDocument/2006/relationships/oleObject" Target="../embeddings/oleObject4.bin"/><Relationship Id="rId2" Type="http://schemas.openxmlformats.org/officeDocument/2006/relationships/image" Target="../media/image4.wmf"/><Relationship Id="rId1"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wmf"/><Relationship Id="rId3" Type="http://schemas.openxmlformats.org/officeDocument/2006/relationships/oleObject" Target="../embeddings/oleObject6.bin"/><Relationship Id="rId2" Type="http://schemas.openxmlformats.org/officeDocument/2006/relationships/image" Target="../media/image6.wmf"/><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标题 1"/>
          <p:cNvSpPr>
            <a:spLocks noGrp="1"/>
          </p:cNvSpPr>
          <p:nvPr>
            <p:ph type="ctrTitle"/>
          </p:nvPr>
        </p:nvSpPr>
        <p:spPr>
          <a:xfrm>
            <a:off x="827088" y="1503363"/>
            <a:ext cx="7777162" cy="2154237"/>
          </a:xfrm>
        </p:spPr>
        <p:txBody>
          <a:bodyPr vert="horz" wrap="square" lIns="91440" tIns="45720" rIns="91440" bIns="45720" anchor="b" anchorCtr="0"/>
          <a:p>
            <a:pPr>
              <a:buClrTx/>
              <a:buSzTx/>
              <a:buFontTx/>
              <a:buNone/>
            </a:pPr>
            <a:r>
              <a:rPr lang="zh-CN" altLang="en-US" dirty="0">
                <a:latin typeface="+mj-lt"/>
                <a:ea typeface="+mj-ea"/>
                <a:cs typeface="+mj-cs"/>
              </a:rPr>
              <a:t>第</a:t>
            </a:r>
            <a:r>
              <a:rPr lang="en-US" altLang="zh-CN" dirty="0">
                <a:latin typeface="+mj-lt"/>
                <a:ea typeface="+mj-ea"/>
                <a:cs typeface="+mj-cs"/>
              </a:rPr>
              <a:t>5</a:t>
            </a:r>
            <a:r>
              <a:rPr lang="zh-CN" altLang="en-US" dirty="0">
                <a:latin typeface="+mj-lt"/>
                <a:ea typeface="+mj-ea"/>
                <a:cs typeface="+mj-cs"/>
              </a:rPr>
              <a:t>章 图像增强</a:t>
            </a:r>
            <a:r>
              <a:rPr lang="en-US" altLang="zh-CN" dirty="0">
                <a:latin typeface="+mj-lt"/>
                <a:ea typeface="+mj-ea"/>
                <a:cs typeface="+mj-cs"/>
              </a:rPr>
              <a:t>-</a:t>
            </a:r>
            <a:r>
              <a:rPr lang="zh-CN" altLang="en-US" dirty="0">
                <a:latin typeface="+mj-lt"/>
                <a:ea typeface="+mj-ea"/>
                <a:cs typeface="+mj-cs"/>
              </a:rPr>
              <a:t>锐化 </a:t>
            </a:r>
            <a:br>
              <a:rPr lang="en-US" altLang="zh-CN" dirty="0">
                <a:latin typeface="+mj-lt"/>
                <a:ea typeface="+mj-ea"/>
                <a:cs typeface="+mj-cs"/>
              </a:rPr>
            </a:br>
            <a:r>
              <a:rPr lang="en-US" altLang="zh-CN" dirty="0">
                <a:latin typeface="+mj-lt"/>
                <a:ea typeface="+mj-ea"/>
                <a:cs typeface="+mj-cs"/>
              </a:rPr>
              <a:t>   </a:t>
            </a:r>
            <a:r>
              <a:rPr lang="en-US" altLang="zh-CN" sz="1500" dirty="0">
                <a:solidFill>
                  <a:schemeClr val="bg1"/>
                </a:solidFill>
                <a:latin typeface="+mj-lt"/>
                <a:ea typeface="+mj-ea"/>
                <a:cs typeface="+mj-cs"/>
              </a:rPr>
              <a:t>2020-03-30</a:t>
            </a:r>
            <a:r>
              <a:rPr lang="zh-CN" altLang="en-US" sz="1500" dirty="0">
                <a:solidFill>
                  <a:schemeClr val="bg1"/>
                </a:solidFill>
                <a:latin typeface="+mj-lt"/>
                <a:ea typeface="+mj-ea"/>
                <a:cs typeface="+mj-cs"/>
              </a:rPr>
              <a:t>（第</a:t>
            </a:r>
            <a:r>
              <a:rPr lang="en-US" altLang="zh-CN" sz="1500" dirty="0">
                <a:solidFill>
                  <a:schemeClr val="bg1"/>
                </a:solidFill>
                <a:latin typeface="+mj-lt"/>
                <a:ea typeface="+mj-ea"/>
                <a:cs typeface="+mj-cs"/>
              </a:rPr>
              <a:t>7</a:t>
            </a:r>
            <a:r>
              <a:rPr lang="zh-CN" altLang="en-US" sz="1500" dirty="0">
                <a:solidFill>
                  <a:schemeClr val="bg1"/>
                </a:solidFill>
                <a:latin typeface="+mj-lt"/>
                <a:ea typeface="+mj-ea"/>
                <a:cs typeface="+mj-cs"/>
              </a:rPr>
              <a:t>周）</a:t>
            </a:r>
            <a:br>
              <a:rPr lang="en-US" altLang="zh-CN" sz="1500" dirty="0">
                <a:latin typeface="+mj-lt"/>
                <a:ea typeface="+mj-ea"/>
                <a:cs typeface="+mj-cs"/>
              </a:rPr>
            </a:br>
            <a:br>
              <a:rPr lang="en-US" altLang="zh-CN" sz="1500" dirty="0">
                <a:latin typeface="+mj-lt"/>
                <a:ea typeface="+mj-ea"/>
                <a:cs typeface="+mj-cs"/>
              </a:rPr>
            </a:br>
            <a:endParaRPr lang="zh-CN" altLang="en-US" sz="1500" dirty="0">
              <a:latin typeface="+mj-lt"/>
              <a:ea typeface="+mj-ea"/>
              <a:cs typeface="+mj-cs"/>
            </a:endParaRPr>
          </a:p>
        </p:txBody>
      </p:sp>
      <p:sp>
        <p:nvSpPr>
          <p:cNvPr id="3" name="副标题 2"/>
          <p:cNvSpPr>
            <a:spLocks noGrp="1"/>
          </p:cNvSpPr>
          <p:nvPr>
            <p:ph type="subTitle" idx="1"/>
          </p:nvPr>
        </p:nvSpPr>
        <p:spPr>
          <a:xfrm>
            <a:off x="1143000" y="3852863"/>
            <a:ext cx="6858000" cy="1492250"/>
          </a:xfrm>
        </p:spPr>
        <p:txBody>
          <a:bodyPr vert="horz" wrap="square" lIns="91440" tIns="45720" rIns="91440" bIns="45720" numCol="1" anchor="t" anchorCtr="0" compatLnSpc="1">
            <a:normAutofit fontScale="85000" lnSpcReduction="20000"/>
          </a:bodyPr>
          <a:lstStyle/>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教学要点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已经把课件</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PPT</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以及中国</a:t>
            </a:r>
            <a:r>
              <a:rPr kumimoji="0" lang="en-US" altLang="zh-CN" sz="2900" b="0" i="0" u="none" strike="noStrike" kern="0" cap="none" spc="0" normalizeH="0" baseline="0" noProof="0" dirty="0" smtClean="0">
                <a:ln>
                  <a:noFill/>
                </a:ln>
                <a:solidFill>
                  <a:schemeClr val="tx1"/>
                </a:solidFill>
                <a:effectLst/>
                <a:uLnTx/>
                <a:uFillTx/>
                <a:latin typeface="+mn-lt"/>
                <a:ea typeface="+mn-ea"/>
                <a:cs typeface="+mn-cs"/>
              </a:rPr>
              <a:t>MOOC</a:t>
            </a:r>
            <a:r>
              <a:rPr kumimoji="0" lang="zh-CN" altLang="en-US" sz="2900" b="0" i="0" u="none" strike="noStrike" kern="0" cap="none" spc="0" normalizeH="0" baseline="0" noProof="0" dirty="0" smtClean="0">
                <a:ln>
                  <a:noFill/>
                </a:ln>
                <a:solidFill>
                  <a:schemeClr val="tx1"/>
                </a:solidFill>
                <a:effectLst/>
                <a:uLnTx/>
                <a:uFillTx/>
                <a:latin typeface="+mn-lt"/>
                <a:ea typeface="+mn-ea"/>
                <a:cs typeface="+mn-cs"/>
              </a:rPr>
              <a:t>学习要求提前发给了大家阅读，本章直播只讲要点</a:t>
            </a:r>
            <a:endParaRPr kumimoji="0" lang="en-US" altLang="zh-CN" sz="29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tx2"/>
              </a:buClr>
              <a:buSzPct val="70000"/>
              <a:buFont typeface="Wingdings" panose="05000000000000000000" pitchFamily="2" charset="2"/>
              <a:buNone/>
              <a:defRPr/>
            </a:pPr>
            <a:endParaRPr kumimoji="0" lang="zh-CN" altLang="en-US" sz="2900" b="0" i="0" u="none" strike="noStrike" kern="0" cap="none" spc="0" normalizeH="0" baseline="0" noProof="0" dirty="0">
              <a:ln>
                <a:noFill/>
              </a:ln>
              <a:solidFill>
                <a:schemeClr val="tx1"/>
              </a:solidFill>
              <a:effectLst/>
              <a:uLnTx/>
              <a:uFillTx/>
              <a:latin typeface="+mn-lt"/>
              <a:ea typeface="+mn-ea"/>
              <a:cs typeface="+mn-cs"/>
            </a:endParaRPr>
          </a:p>
        </p:txBody>
      </p:sp>
      <p:sp>
        <p:nvSpPr>
          <p:cNvPr id="10243" name="矩形 5"/>
          <p:cNvSpPr/>
          <p:nvPr/>
        </p:nvSpPr>
        <p:spPr>
          <a:xfrm>
            <a:off x="0" y="920750"/>
            <a:ext cx="5954713" cy="369888"/>
          </a:xfrm>
          <a:prstGeom prst="rect">
            <a:avLst/>
          </a:prstGeom>
          <a:noFill/>
          <a:ln w="9525">
            <a:noFill/>
          </a:ln>
        </p:spPr>
        <p:txBody>
          <a:bodyPr wrap="none" anchor="t" anchorCtr="0">
            <a:spAutoFit/>
          </a:bodyPr>
          <a:p>
            <a:pPr eaLnBrk="0" hangingPunct="0"/>
            <a:r>
              <a:rPr lang="zh-CN" altLang="en-US" dirty="0">
                <a:solidFill>
                  <a:schemeClr val="bg1"/>
                </a:solidFill>
                <a:latin typeface="Verdana" panose="020B0604030504040204" pitchFamily="-112" charset="0"/>
                <a:ea typeface="宋体" panose="02010600030101010101" pitchFamily="2" charset="-122"/>
              </a:rPr>
              <a:t>众志成城，抗击疫情！武汉加油！湖北加油！中国加油！</a:t>
            </a:r>
            <a:endParaRPr lang="zh-CN" altLang="en-US" dirty="0">
              <a:solidFill>
                <a:schemeClr val="bg1"/>
              </a:solidFill>
              <a:latin typeface="Verdana" panose="020B0604030504040204" pitchFamily="-112" charset="0"/>
              <a:ea typeface="宋体" panose="02010600030101010101" pitchFamily="2" charset="-122"/>
            </a:endParaRPr>
          </a:p>
        </p:txBody>
      </p:sp>
    </p:spTree>
  </p:cSld>
  <p:clrMapOvr>
    <a:masterClrMapping/>
  </p:clrMapOvr>
  <p:transition spd="slow" advTm="50869"/>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9458" name="Rectangle 2"/>
          <p:cNvSpPr>
            <a:spLocks noGrp="1"/>
          </p:cNvSpPr>
          <p:nvPr>
            <p:ph type="subTitle" idx="1"/>
          </p:nvPr>
        </p:nvSpPr>
        <p:spPr>
          <a:xfrm>
            <a:off x="1258888" y="1773238"/>
            <a:ext cx="7164388" cy="647700"/>
          </a:xfrm>
        </p:spPr>
        <p:txBody>
          <a:bodyPr vert="horz" wrap="square" lIns="91440" tIns="45720" rIns="91440" bIns="45720" anchor="t" anchorCtr="0"/>
          <a:p>
            <a:pPr marL="287655" marR="0" indent="-1905" algn="l" defTabSz="914400" rtl="0" eaLnBrk="1" fontAlgn="base" latinLnBrk="0" hangingPunct="1">
              <a:lnSpc>
                <a:spcPct val="90000"/>
              </a:lnSpc>
              <a:spcBef>
                <a:spcPct val="20000"/>
              </a:spcBef>
              <a:spcAft>
                <a:spcPct val="0"/>
              </a:spcAft>
              <a:buClr>
                <a:schemeClr val="tx2"/>
              </a:buClr>
              <a:buSzPct val="70000"/>
              <a:buFont typeface="Wingdings" panose="05000000000000000000" pitchFamily="2" charset="2"/>
              <a:buNone/>
            </a:pPr>
            <a:r>
              <a:rPr kumimoji="0" lang="zh-CN" altLang="en-US" sz="2000" b="0" i="0" u="none" strike="noStrike" kern="0" cap="none" spc="0" normalizeH="0" baseline="0" noProof="1" dirty="0">
                <a:solidFill>
                  <a:schemeClr val="tx1"/>
                </a:solidFill>
                <a:latin typeface="+mn-lt"/>
                <a:ea typeface="+mn-ea"/>
                <a:cs typeface="+mn-cs"/>
              </a:rPr>
              <a:t>利用局部差分算子寻找边缘的算子。梯度幅值计算近似方法如图所示</a:t>
            </a:r>
            <a:r>
              <a:rPr kumimoji="0" lang="en-US" altLang="zh-CN" sz="2000" b="0" i="0" u="none" strike="noStrike" kern="0" cap="none" spc="0" normalizeH="0" baseline="0" noProof="1" dirty="0">
                <a:solidFill>
                  <a:schemeClr val="tx1"/>
                </a:solidFill>
                <a:latin typeface="+mn-lt"/>
                <a:ea typeface="+mn-ea"/>
                <a:cs typeface="+mn-cs"/>
              </a:rPr>
              <a:t>:</a:t>
            </a:r>
            <a:endParaRPr kumimoji="0" lang="en-US" altLang="zh-CN" sz="2900" b="0" i="0" u="none" strike="noStrike" kern="0" cap="none" spc="0" normalizeH="0" baseline="0" noProof="1" dirty="0">
              <a:solidFill>
                <a:schemeClr val="tx1"/>
              </a:solidFill>
              <a:latin typeface="+mn-lt"/>
              <a:ea typeface="+mn-ea"/>
              <a:cs typeface="+mn-cs"/>
            </a:endParaRPr>
          </a:p>
        </p:txBody>
      </p:sp>
      <p:sp>
        <p:nvSpPr>
          <p:cNvPr id="21507"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08" name="Object 5"/>
          <p:cNvGraphicFramePr>
            <a:graphicFrameLocks noChangeAspect="1"/>
          </p:cNvGraphicFramePr>
          <p:nvPr/>
        </p:nvGraphicFramePr>
        <p:xfrm>
          <a:off x="1763713" y="4076700"/>
          <a:ext cx="5472112" cy="376238"/>
        </p:xfrm>
        <a:graphic>
          <a:graphicData uri="http://schemas.openxmlformats.org/presentationml/2006/ole">
            <mc:AlternateContent xmlns:mc="http://schemas.openxmlformats.org/markup-compatibility/2006">
              <mc:Choice xmlns:v="urn:schemas-microsoft-com:vml" Requires="v">
                <p:oleObj spid="_x0000_s3080" name="" r:id="rId1" imgW="3632200" imgH="241300" progId="Equation.3">
                  <p:embed/>
                </p:oleObj>
              </mc:Choice>
              <mc:Fallback>
                <p:oleObj name="" r:id="rId1" imgW="3632200" imgH="241300" progId="Equation.3">
                  <p:embed/>
                  <p:pic>
                    <p:nvPicPr>
                      <p:cNvPr id="0" name="图片 3079"/>
                      <p:cNvPicPr/>
                      <p:nvPr/>
                    </p:nvPicPr>
                    <p:blipFill>
                      <a:blip r:embed="rId2"/>
                      <a:stretch>
                        <a:fillRect/>
                      </a:stretch>
                    </p:blipFill>
                    <p:spPr>
                      <a:xfrm>
                        <a:off x="1763713" y="4076700"/>
                        <a:ext cx="5472112" cy="376238"/>
                      </a:xfrm>
                      <a:prstGeom prst="rect">
                        <a:avLst/>
                      </a:prstGeom>
                      <a:noFill/>
                      <a:ln w="38100">
                        <a:noFill/>
                        <a:miter/>
                      </a:ln>
                    </p:spPr>
                  </p:pic>
                </p:oleObj>
              </mc:Fallback>
            </mc:AlternateContent>
          </a:graphicData>
        </a:graphic>
      </p:graphicFrame>
      <p:sp>
        <p:nvSpPr>
          <p:cNvPr id="21509"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1510" name="Rectangle 7"/>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11" name="Object 8"/>
          <p:cNvGraphicFramePr>
            <a:graphicFrameLocks noChangeAspect="1"/>
          </p:cNvGraphicFramePr>
          <p:nvPr/>
        </p:nvGraphicFramePr>
        <p:xfrm>
          <a:off x="1235075" y="5022850"/>
          <a:ext cx="1584325" cy="768350"/>
        </p:xfrm>
        <a:graphic>
          <a:graphicData uri="http://schemas.openxmlformats.org/presentationml/2006/ole">
            <mc:AlternateContent xmlns:mc="http://schemas.openxmlformats.org/markup-compatibility/2006">
              <mc:Choice xmlns:v="urn:schemas-microsoft-com:vml" Requires="v">
                <p:oleObj spid="_x0000_s3083" name="" r:id="rId3" imgW="977900" imgH="469900" progId="Equation.3">
                  <p:embed/>
                </p:oleObj>
              </mc:Choice>
              <mc:Fallback>
                <p:oleObj name="" r:id="rId3" imgW="977900" imgH="469900" progId="Equation.3">
                  <p:embed/>
                  <p:pic>
                    <p:nvPicPr>
                      <p:cNvPr id="0" name="图片 3082"/>
                      <p:cNvPicPr/>
                      <p:nvPr/>
                    </p:nvPicPr>
                    <p:blipFill>
                      <a:blip r:embed="rId4"/>
                      <a:stretch>
                        <a:fillRect/>
                      </a:stretch>
                    </p:blipFill>
                    <p:spPr>
                      <a:xfrm>
                        <a:off x="1235075" y="5022850"/>
                        <a:ext cx="1584325" cy="768350"/>
                      </a:xfrm>
                      <a:prstGeom prst="rect">
                        <a:avLst/>
                      </a:prstGeom>
                      <a:noFill/>
                      <a:ln w="38100">
                        <a:noFill/>
                        <a:miter/>
                      </a:ln>
                    </p:spPr>
                  </p:pic>
                </p:oleObj>
              </mc:Fallback>
            </mc:AlternateContent>
          </a:graphicData>
        </a:graphic>
      </p:graphicFrame>
      <p:sp>
        <p:nvSpPr>
          <p:cNvPr id="21512" name="Rectangle 9"/>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1513" name="Object 10"/>
          <p:cNvGraphicFramePr>
            <a:graphicFrameLocks noChangeAspect="1"/>
          </p:cNvGraphicFramePr>
          <p:nvPr/>
        </p:nvGraphicFramePr>
        <p:xfrm>
          <a:off x="3492500" y="4875213"/>
          <a:ext cx="1655763" cy="839787"/>
        </p:xfrm>
        <a:graphic>
          <a:graphicData uri="http://schemas.openxmlformats.org/presentationml/2006/ole">
            <mc:AlternateContent xmlns:mc="http://schemas.openxmlformats.org/markup-compatibility/2006">
              <mc:Choice xmlns:v="urn:schemas-microsoft-com:vml" Requires="v">
                <p:oleObj spid="_x0000_s3084" name="" r:id="rId5" imgW="939800" imgH="469900" progId="Equation.3">
                  <p:embed/>
                </p:oleObj>
              </mc:Choice>
              <mc:Fallback>
                <p:oleObj name="" r:id="rId5" imgW="939800" imgH="469900" progId="Equation.3">
                  <p:embed/>
                  <p:pic>
                    <p:nvPicPr>
                      <p:cNvPr id="0" name="图片 3083"/>
                      <p:cNvPicPr/>
                      <p:nvPr/>
                    </p:nvPicPr>
                    <p:blipFill>
                      <a:blip r:embed="rId6"/>
                      <a:stretch>
                        <a:fillRect/>
                      </a:stretch>
                    </p:blipFill>
                    <p:spPr>
                      <a:xfrm>
                        <a:off x="3492500" y="4875213"/>
                        <a:ext cx="1655763" cy="839787"/>
                      </a:xfrm>
                      <a:prstGeom prst="rect">
                        <a:avLst/>
                      </a:prstGeom>
                      <a:noFill/>
                      <a:ln w="38100">
                        <a:noFill/>
                        <a:miter/>
                      </a:ln>
                    </p:spPr>
                  </p:pic>
                </p:oleObj>
              </mc:Fallback>
            </mc:AlternateContent>
          </a:graphicData>
        </a:graphic>
      </p:graphicFrame>
      <p:sp>
        <p:nvSpPr>
          <p:cNvPr id="21514" name="Rectangle 11"/>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1515" name="Rectangle 13"/>
          <p:cNvSpPr/>
          <p:nvPr/>
        </p:nvSpPr>
        <p:spPr>
          <a:xfrm>
            <a:off x="2195513" y="1052513"/>
            <a:ext cx="4837112"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1.Roberts</a:t>
            </a:r>
            <a:r>
              <a:rPr lang="zh-CN" altLang="en-US" b="0" dirty="0">
                <a:latin typeface="Verdana" panose="020B0604030504040204" pitchFamily="-112" charset="0"/>
                <a:ea typeface="宋体" panose="02010600030101010101" pitchFamily="2" charset="-122"/>
              </a:rPr>
              <a:t>（罗伯特）算子</a:t>
            </a:r>
            <a:endParaRPr lang="zh-CN" altLang="en-US" b="0" dirty="0">
              <a:latin typeface="Verdana" panose="020B0604030504040204" pitchFamily="-112" charset="0"/>
              <a:ea typeface="宋体" panose="02010600030101010101" pitchFamily="2" charset="-122"/>
            </a:endParaRPr>
          </a:p>
        </p:txBody>
      </p:sp>
      <p:pic>
        <p:nvPicPr>
          <p:cNvPr id="21516" name="Picture 14"/>
          <p:cNvPicPr>
            <a:picLocks noChangeAspect="1"/>
          </p:cNvPicPr>
          <p:nvPr/>
        </p:nvPicPr>
        <p:blipFill>
          <a:blip r:embed="rId7"/>
          <a:stretch>
            <a:fillRect/>
          </a:stretch>
        </p:blipFill>
        <p:spPr>
          <a:xfrm>
            <a:off x="3708400" y="2276475"/>
            <a:ext cx="1905000" cy="1190625"/>
          </a:xfrm>
          <a:prstGeom prst="rect">
            <a:avLst/>
          </a:prstGeom>
          <a:noFill/>
          <a:ln w="9525">
            <a:noFill/>
          </a:ln>
        </p:spPr>
      </p:pic>
      <p:sp>
        <p:nvSpPr>
          <p:cNvPr id="21517" name="Rectangle 15"/>
          <p:cNvSpPr/>
          <p:nvPr/>
        </p:nvSpPr>
        <p:spPr>
          <a:xfrm>
            <a:off x="1547813" y="5949950"/>
            <a:ext cx="4518025" cy="396875"/>
          </a:xfrm>
          <a:prstGeom prst="rect">
            <a:avLst/>
          </a:prstGeom>
          <a:noFill/>
          <a:ln w="9525">
            <a:noFill/>
          </a:ln>
        </p:spPr>
        <p:txBody>
          <a:bodyPr anchor="t" anchorCtr="0">
            <a:spAutoFit/>
          </a:bodyPr>
          <a:p>
            <a:pPr marL="287655" indent="-1905">
              <a:spcBef>
                <a:spcPct val="20000"/>
              </a:spcBef>
              <a:buClr>
                <a:schemeClr val="tx2"/>
              </a:buClr>
              <a:buSzPct val="70000"/>
            </a:pPr>
            <a:r>
              <a:rPr lang="en-US" altLang="zh-CN" sz="2000" b="0" dirty="0">
                <a:latin typeface="Verdana" panose="020B0604030504040204" pitchFamily="-112" charset="0"/>
                <a:ea typeface="宋体" panose="02010600030101010101" pitchFamily="2" charset="-122"/>
              </a:rPr>
              <a:t>. </a:t>
            </a:r>
            <a:r>
              <a:rPr lang="zh-CN" altLang="en-US" sz="2000" b="0" dirty="0">
                <a:latin typeface="Verdana" panose="020B0604030504040204" pitchFamily="-112" charset="0"/>
                <a:ea typeface="宋体" panose="02010600030101010101" pitchFamily="2" charset="-122"/>
              </a:rPr>
              <a:t>标注的是当前像素的位置         </a:t>
            </a:r>
            <a:endParaRPr lang="zh-CN" altLang="en-US" sz="2000" b="0" dirty="0">
              <a:latin typeface="Verdana" panose="020B0604030504040204" pitchFamily="-112" charset="0"/>
              <a:ea typeface="宋体" panose="02010600030101010101" pitchFamily="2" charset="-122"/>
            </a:endParaRPr>
          </a:p>
        </p:txBody>
      </p:sp>
      <p:sp>
        <p:nvSpPr>
          <p:cNvPr id="21518" name="Rectangle 16"/>
          <p:cNvSpPr/>
          <p:nvPr/>
        </p:nvSpPr>
        <p:spPr>
          <a:xfrm>
            <a:off x="1258888" y="3573463"/>
            <a:ext cx="5268912" cy="396875"/>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sz="2000" b="0" dirty="0">
                <a:latin typeface="Verdana" panose="020B0604030504040204" pitchFamily="-112" charset="0"/>
                <a:ea typeface="宋体" panose="02010600030101010101" pitchFamily="2" charset="-122"/>
              </a:rPr>
              <a:t>(i,j)</a:t>
            </a:r>
            <a:r>
              <a:rPr lang="zh-CN" altLang="en-US" sz="2000" b="0" dirty="0">
                <a:latin typeface="Verdana" panose="020B0604030504040204" pitchFamily="-112" charset="0"/>
                <a:ea typeface="宋体" panose="02010600030101010101" pitchFamily="2" charset="-122"/>
              </a:rPr>
              <a:t>为当前像素的位置，其计算公式如下：</a:t>
            </a:r>
            <a:endParaRPr lang="zh-CN" altLang="en-US" sz="2000" b="0" dirty="0">
              <a:latin typeface="Verdana" panose="020B0604030504040204" pitchFamily="-112" charset="0"/>
              <a:ea typeface="宋体" panose="02010600030101010101" pitchFamily="2" charset="-122"/>
            </a:endParaRPr>
          </a:p>
        </p:txBody>
      </p:sp>
      <p:sp>
        <p:nvSpPr>
          <p:cNvPr id="21519" name="Rectangle 17"/>
          <p:cNvSpPr/>
          <p:nvPr/>
        </p:nvSpPr>
        <p:spPr>
          <a:xfrm>
            <a:off x="1187450" y="4478338"/>
            <a:ext cx="2960688" cy="396875"/>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sz="2000" b="0" dirty="0">
                <a:latin typeface="Verdana" panose="020B0604030504040204" pitchFamily="-112" charset="0"/>
                <a:ea typeface="宋体" panose="02010600030101010101" pitchFamily="2" charset="-122"/>
              </a:rPr>
              <a:t>它是由两个模板组成 </a:t>
            </a:r>
            <a:r>
              <a:rPr lang="en-US" altLang="zh-CN" sz="2000" b="0" dirty="0">
                <a:latin typeface="Verdana" panose="020B0604030504040204" pitchFamily="-112" charset="0"/>
                <a:ea typeface="宋体" panose="02010600030101010101" pitchFamily="2" charset="-122"/>
              </a:rPr>
              <a:t>:</a:t>
            </a:r>
            <a:endParaRPr lang="en-US" altLang="zh-CN" sz="2000" b="0" dirty="0">
              <a:latin typeface="Verdana" panose="020B0604030504040204" pitchFamily="-112"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0482" name="Rectangle 2"/>
          <p:cNvSpPr>
            <a:spLocks noGrp="1"/>
          </p:cNvSpPr>
          <p:nvPr>
            <p:ph type="subTitle" idx="1"/>
          </p:nvPr>
        </p:nvSpPr>
        <p:spPr>
          <a:xfrm>
            <a:off x="250825" y="1844675"/>
            <a:ext cx="8893175" cy="501332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Sobel</a:t>
            </a:r>
            <a:r>
              <a:rPr kumimoji="0" lang="zh-CN" altLang="en-US" sz="2500" b="0" i="0" u="none" strike="noStrike" kern="0" cap="none" spc="0" normalizeH="0" baseline="0" noProof="1" dirty="0">
                <a:solidFill>
                  <a:schemeClr val="tx1"/>
                </a:solidFill>
                <a:latin typeface="+mn-lt"/>
                <a:ea typeface="+mn-ea"/>
                <a:cs typeface="+mn-cs"/>
              </a:rPr>
              <a:t>算子梯度幅值计算如图所示。</a:t>
            </a:r>
            <a:r>
              <a:rPr kumimoji="0" lang="en-US" altLang="zh-CN" sz="2500" b="0" i="0" u="none" strike="noStrike" kern="0" cap="none" spc="0" normalizeH="0" baseline="0" noProof="1" dirty="0">
                <a:solidFill>
                  <a:schemeClr val="tx1"/>
                </a:solidFill>
                <a:latin typeface="+mn-lt"/>
                <a:ea typeface="+mn-ea"/>
                <a:cs typeface="+mn-cs"/>
              </a:rPr>
              <a:t>(i,j)</a:t>
            </a:r>
            <a:r>
              <a:rPr kumimoji="0" lang="zh-CN" altLang="en-US" sz="2500" b="0" i="0" u="none" strike="noStrike" kern="0" cap="none" spc="0" normalizeH="0" baseline="0" noProof="1" dirty="0">
                <a:solidFill>
                  <a:schemeClr val="tx1"/>
                </a:solidFill>
                <a:latin typeface="+mn-lt"/>
                <a:ea typeface="+mn-ea"/>
                <a:cs typeface="+mn-cs"/>
              </a:rPr>
              <a:t>为当前像素点，梯度幅值计算公式如下：</a:t>
            </a:r>
            <a:r>
              <a:rPr kumimoji="0" lang="en-US" altLang="zh-CN" sz="2500" b="0" i="0" u="none" strike="noStrike" kern="0" cap="none" spc="0" normalizeH="0" baseline="0" noProof="1" dirty="0">
                <a:solidFill>
                  <a:schemeClr val="tx1"/>
                </a:solidFill>
                <a:latin typeface="+mn-lt"/>
                <a:ea typeface="+mn-ea"/>
                <a:cs typeface="+mn-cs"/>
              </a:rPr>
              <a:t>c=2</a:t>
            </a: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用卷积模板来实现</a:t>
            </a:r>
            <a:r>
              <a:rPr kumimoji="0" lang="zh-CN" altLang="en-US" sz="2900" b="0" i="0" u="none" strike="noStrike" kern="0" cap="none" spc="0" normalizeH="0" baseline="0" noProof="1" dirty="0">
                <a:solidFill>
                  <a:schemeClr val="tx1"/>
                </a:solidFill>
                <a:latin typeface="+mn-lt"/>
                <a:ea typeface="+mn-ea"/>
                <a:cs typeface="+mn-cs"/>
              </a:rPr>
              <a:t>： </a:t>
            </a:r>
            <a:endParaRPr kumimoji="0" lang="zh-CN" altLang="en-US" sz="2900" b="0" i="0" u="none" strike="noStrike" kern="0" cap="none" spc="0" normalizeH="0" baseline="0" noProof="1" dirty="0">
              <a:solidFill>
                <a:schemeClr val="tx1"/>
              </a:solidFill>
              <a:latin typeface="+mn-lt"/>
              <a:ea typeface="+mn-ea"/>
              <a:cs typeface="+mn-cs"/>
            </a:endParaRPr>
          </a:p>
        </p:txBody>
      </p:sp>
      <p:graphicFrame>
        <p:nvGraphicFramePr>
          <p:cNvPr id="22531" name="Object 3"/>
          <p:cNvGraphicFramePr>
            <a:graphicFrameLocks noChangeAspect="1"/>
          </p:cNvGraphicFramePr>
          <p:nvPr/>
        </p:nvGraphicFramePr>
        <p:xfrm>
          <a:off x="611188" y="3860800"/>
          <a:ext cx="7704137" cy="636588"/>
        </p:xfrm>
        <a:graphic>
          <a:graphicData uri="http://schemas.openxmlformats.org/presentationml/2006/ole">
            <mc:AlternateContent xmlns:mc="http://schemas.openxmlformats.org/markup-compatibility/2006">
              <mc:Choice xmlns:v="urn:schemas-microsoft-com:vml" Requires="v">
                <p:oleObj spid="_x0000_s3079" name="" r:id="rId1" imgW="4064000" imgH="254000" progId="Equation.3">
                  <p:embed/>
                </p:oleObj>
              </mc:Choice>
              <mc:Fallback>
                <p:oleObj name="" r:id="rId1" imgW="4064000" imgH="254000" progId="Equation.3">
                  <p:embed/>
                  <p:pic>
                    <p:nvPicPr>
                      <p:cNvPr id="0" name="图片 3078"/>
                      <p:cNvPicPr/>
                      <p:nvPr/>
                    </p:nvPicPr>
                    <p:blipFill>
                      <a:blip r:embed="rId2"/>
                      <a:stretch>
                        <a:fillRect/>
                      </a:stretch>
                    </p:blipFill>
                    <p:spPr>
                      <a:xfrm>
                        <a:off x="611188" y="3860800"/>
                        <a:ext cx="7704137" cy="636588"/>
                      </a:xfrm>
                      <a:prstGeom prst="rect">
                        <a:avLst/>
                      </a:prstGeom>
                      <a:noFill/>
                      <a:ln w="38100">
                        <a:noFill/>
                        <a:miter/>
                      </a:ln>
                    </p:spPr>
                  </p:pic>
                </p:oleObj>
              </mc:Fallback>
            </mc:AlternateContent>
          </a:graphicData>
        </a:graphic>
      </p:graphicFrame>
      <p:sp>
        <p:nvSpPr>
          <p:cNvPr id="22532" name="Rectangle 5"/>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2533" name="Rectangle 7"/>
          <p:cNvSpPr/>
          <p:nvPr/>
        </p:nvSpPr>
        <p:spPr>
          <a:xfrm>
            <a:off x="0" y="3128963"/>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2534" name="Rectangle 9"/>
          <p:cNvSpPr/>
          <p:nvPr/>
        </p:nvSpPr>
        <p:spPr>
          <a:xfrm>
            <a:off x="0" y="314325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pSp>
        <p:nvGrpSpPr>
          <p:cNvPr id="22535" name="Group 36"/>
          <p:cNvGrpSpPr/>
          <p:nvPr/>
        </p:nvGrpSpPr>
        <p:grpSpPr>
          <a:xfrm>
            <a:off x="3111500" y="4941888"/>
            <a:ext cx="4389438" cy="1671637"/>
            <a:chOff x="1960" y="3113"/>
            <a:chExt cx="2765" cy="1053"/>
          </a:xfrm>
        </p:grpSpPr>
        <p:graphicFrame>
          <p:nvGraphicFramePr>
            <p:cNvPr id="22536" name="Object 6"/>
            <p:cNvGraphicFramePr>
              <a:graphicFrameLocks noChangeAspect="1"/>
            </p:cNvGraphicFramePr>
            <p:nvPr/>
          </p:nvGraphicFramePr>
          <p:xfrm>
            <a:off x="2517" y="3113"/>
            <a:ext cx="1315" cy="303"/>
          </p:xfrm>
          <a:graphic>
            <a:graphicData uri="http://schemas.openxmlformats.org/presentationml/2006/ole">
              <mc:AlternateContent xmlns:mc="http://schemas.openxmlformats.org/markup-compatibility/2006">
                <mc:Choice xmlns:v="urn:schemas-microsoft-com:vml" Requires="v">
                  <p:oleObj spid="_x0000_s3076" name="" r:id="rId3" imgW="1231265" imgH="279400" progId="Equation.3">
                    <p:embed/>
                  </p:oleObj>
                </mc:Choice>
                <mc:Fallback>
                  <p:oleObj name="" r:id="rId3" imgW="1231265" imgH="279400" progId="Equation.3">
                    <p:embed/>
                    <p:pic>
                      <p:nvPicPr>
                        <p:cNvPr id="0" name="图片 3075"/>
                        <p:cNvPicPr/>
                        <p:nvPr/>
                      </p:nvPicPr>
                      <p:blipFill>
                        <a:blip r:embed="rId4"/>
                        <a:stretch>
                          <a:fillRect/>
                        </a:stretch>
                      </p:blipFill>
                      <p:spPr>
                        <a:xfrm>
                          <a:off x="2517" y="3113"/>
                          <a:ext cx="1315" cy="303"/>
                        </a:xfrm>
                        <a:prstGeom prst="rect">
                          <a:avLst/>
                        </a:prstGeom>
                        <a:noFill/>
                        <a:ln w="38100">
                          <a:noFill/>
                          <a:miter/>
                        </a:ln>
                      </p:spPr>
                    </p:pic>
                  </p:oleObj>
                </mc:Fallback>
              </mc:AlternateContent>
            </a:graphicData>
          </a:graphic>
        </p:graphicFrame>
        <p:graphicFrame>
          <p:nvGraphicFramePr>
            <p:cNvPr id="22537" name="Object 8"/>
            <p:cNvGraphicFramePr>
              <a:graphicFrameLocks noChangeAspect="1"/>
            </p:cNvGraphicFramePr>
            <p:nvPr/>
          </p:nvGraphicFramePr>
          <p:xfrm>
            <a:off x="1960" y="3458"/>
            <a:ext cx="1159" cy="679"/>
          </p:xfrm>
          <a:graphic>
            <a:graphicData uri="http://schemas.openxmlformats.org/presentationml/2006/ole">
              <mc:AlternateContent xmlns:mc="http://schemas.openxmlformats.org/markup-compatibility/2006">
                <mc:Choice xmlns:v="urn:schemas-microsoft-com:vml" Requires="v">
                  <p:oleObj spid="_x0000_s3077" name="" r:id="rId5" imgW="1257300" imgH="736600" progId="Equation.3">
                    <p:embed/>
                  </p:oleObj>
                </mc:Choice>
                <mc:Fallback>
                  <p:oleObj name="" r:id="rId5" imgW="1257300" imgH="736600" progId="Equation.3">
                    <p:embed/>
                    <p:pic>
                      <p:nvPicPr>
                        <p:cNvPr id="0" name="图片 3076"/>
                        <p:cNvPicPr/>
                        <p:nvPr/>
                      </p:nvPicPr>
                      <p:blipFill>
                        <a:blip r:embed="rId6"/>
                        <a:stretch>
                          <a:fillRect/>
                        </a:stretch>
                      </p:blipFill>
                      <p:spPr>
                        <a:xfrm>
                          <a:off x="1960" y="3458"/>
                          <a:ext cx="1159" cy="679"/>
                        </a:xfrm>
                        <a:prstGeom prst="rect">
                          <a:avLst/>
                        </a:prstGeom>
                        <a:noFill/>
                        <a:ln w="38100">
                          <a:noFill/>
                          <a:miter/>
                        </a:ln>
                      </p:spPr>
                    </p:pic>
                  </p:oleObj>
                </mc:Fallback>
              </mc:AlternateContent>
            </a:graphicData>
          </a:graphic>
        </p:graphicFrame>
        <p:graphicFrame>
          <p:nvGraphicFramePr>
            <p:cNvPr id="22538" name="Object 10"/>
            <p:cNvGraphicFramePr>
              <a:graphicFrameLocks noChangeAspect="1"/>
            </p:cNvGraphicFramePr>
            <p:nvPr/>
          </p:nvGraphicFramePr>
          <p:xfrm>
            <a:off x="3529" y="3411"/>
            <a:ext cx="1196" cy="755"/>
          </p:xfrm>
          <a:graphic>
            <a:graphicData uri="http://schemas.openxmlformats.org/presentationml/2006/ole">
              <mc:AlternateContent xmlns:mc="http://schemas.openxmlformats.org/markup-compatibility/2006">
                <mc:Choice xmlns:v="urn:schemas-microsoft-com:vml" Requires="v">
                  <p:oleObj spid="_x0000_s3078" name="" r:id="rId7" imgW="1460500" imgH="736600" progId="Equation.3">
                    <p:embed/>
                  </p:oleObj>
                </mc:Choice>
                <mc:Fallback>
                  <p:oleObj name="" r:id="rId7" imgW="1460500" imgH="736600" progId="Equation.3">
                    <p:embed/>
                    <p:pic>
                      <p:nvPicPr>
                        <p:cNvPr id="0" name="图片 3077"/>
                        <p:cNvPicPr/>
                        <p:nvPr/>
                      </p:nvPicPr>
                      <p:blipFill>
                        <a:blip r:embed="rId8"/>
                        <a:stretch>
                          <a:fillRect/>
                        </a:stretch>
                      </p:blipFill>
                      <p:spPr>
                        <a:xfrm>
                          <a:off x="3529" y="3411"/>
                          <a:ext cx="1196" cy="755"/>
                        </a:xfrm>
                        <a:prstGeom prst="rect">
                          <a:avLst/>
                        </a:prstGeom>
                        <a:noFill/>
                        <a:ln w="38100">
                          <a:noFill/>
                          <a:miter/>
                        </a:ln>
                      </p:spPr>
                    </p:pic>
                  </p:oleObj>
                </mc:Fallback>
              </mc:AlternateContent>
            </a:graphicData>
          </a:graphic>
        </p:graphicFrame>
      </p:grpSp>
      <p:graphicFrame>
        <p:nvGraphicFramePr>
          <p:cNvPr id="332835" name="Group 35"/>
          <p:cNvGraphicFramePr>
            <a:graphicFrameLocks noGrp="1"/>
          </p:cNvGraphicFramePr>
          <p:nvPr/>
        </p:nvGraphicFramePr>
        <p:xfrm>
          <a:off x="5435600" y="2781300"/>
          <a:ext cx="1296988" cy="792164"/>
        </p:xfrm>
        <a:graphic>
          <a:graphicData uri="http://schemas.openxmlformats.org/drawingml/2006/table">
            <a:tbl>
              <a:tblPr/>
              <a:tblGrid>
                <a:gridCol w="433388"/>
                <a:gridCol w="430212"/>
                <a:gridCol w="433388"/>
              </a:tblGrid>
              <a:tr h="2619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a0</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a1</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a2</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828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a7</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(i,j)</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a3</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619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a6</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a5</a:t>
                      </a:r>
                      <a:endParaRPr kumimoji="0" lang="en-US" altLang="zh-CN" sz="10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000" b="0" i="0" u="none" strike="noStrike" cap="none" normalizeH="0" baseline="0" dirty="0" smtClean="0">
                          <a:ln>
                            <a:noFill/>
                          </a:ln>
                          <a:solidFill>
                            <a:schemeClr val="tx1"/>
                          </a:solidFill>
                          <a:effectLst/>
                          <a:latin typeface="Verdana" panose="020B0604030504040204" pitchFamily="-112" charset="0"/>
                          <a:ea typeface="宋体" panose="02010600030101010101" pitchFamily="2" charset="-122"/>
                        </a:rPr>
                        <a:t>a4</a:t>
                      </a:r>
                      <a:endParaRPr kumimoji="0" lang="en-US" altLang="zh-CN" sz="1000" b="0" i="0" u="none" strike="noStrike" cap="none" normalizeH="0" baseline="0" dirty="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557" name="Rectangle 29"/>
          <p:cNvSpPr/>
          <p:nvPr/>
        </p:nvSpPr>
        <p:spPr>
          <a:xfrm>
            <a:off x="3132138" y="1125538"/>
            <a:ext cx="2600325"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2.Sobel</a:t>
            </a:r>
            <a:r>
              <a:rPr lang="zh-CN" altLang="en-US" b="0" dirty="0">
                <a:latin typeface="Verdana" panose="020B0604030504040204" pitchFamily="-112" charset="0"/>
                <a:ea typeface="宋体" panose="02010600030101010101" pitchFamily="2" charset="-122"/>
              </a:rPr>
              <a:t>算子</a:t>
            </a:r>
            <a:endParaRPr lang="zh-CN" altLang="en-US" b="0" dirty="0">
              <a:latin typeface="Verdana" panose="020B0604030504040204" pitchFamily="-112" charset="0"/>
              <a:ea typeface="宋体" panose="02010600030101010101" pitchFamily="2" charset="-122"/>
            </a:endParaRPr>
          </a:p>
        </p:txBody>
      </p:sp>
      <p:pic>
        <p:nvPicPr>
          <p:cNvPr id="22558" name="Picture 30"/>
          <p:cNvPicPr>
            <a:picLocks noChangeAspect="1"/>
          </p:cNvPicPr>
          <p:nvPr/>
        </p:nvPicPr>
        <p:blipFill>
          <a:blip r:embed="rId9"/>
          <a:stretch>
            <a:fillRect/>
          </a:stretch>
        </p:blipFill>
        <p:spPr>
          <a:xfrm>
            <a:off x="2700338" y="2708275"/>
            <a:ext cx="2295525" cy="990600"/>
          </a:xfrm>
          <a:prstGeom prst="rect">
            <a:avLst/>
          </a:prstGeom>
          <a:noFill/>
          <a:ln w="9525">
            <a:noFill/>
          </a:ln>
        </p:spPr>
      </p:pic>
      <p:sp>
        <p:nvSpPr>
          <p:cNvPr id="2" name="椭圆形标注 1"/>
          <p:cNvSpPr/>
          <p:nvPr/>
        </p:nvSpPr>
        <p:spPr>
          <a:xfrm>
            <a:off x="5580063" y="404813"/>
            <a:ext cx="3278187" cy="931862"/>
          </a:xfrm>
          <a:prstGeom prst="wedgeEllipseCallout">
            <a:avLst>
              <a:gd name="adj1" fmla="val -27148"/>
              <a:gd name="adj2" fmla="val 465667"/>
            </a:avLst>
          </a:prstGeom>
          <a:solidFill>
            <a:schemeClr val="accent1"/>
          </a:solidFill>
          <a:ln w="9525" cap="flat" cmpd="sng">
            <a:solidFill>
              <a:schemeClr val="bg1"/>
            </a:solidFill>
            <a:prstDash val="solid"/>
            <a:round/>
            <a:headEnd type="none" w="med" len="med"/>
            <a:tailEnd type="none" w="med" len="med"/>
          </a:ln>
        </p:spPr>
        <p:txBody>
          <a:bodyPr wrap="square" lIns="91440" tIns="45720" rIns="91440" bIns="45720" anchor="t" anchorCtr="0"/>
          <a:p>
            <a:pPr marL="287655" indent="-1905">
              <a:spcBef>
                <a:spcPct val="20000"/>
              </a:spcBef>
              <a:buClr>
                <a:schemeClr val="tx2"/>
              </a:buClr>
              <a:buSzPct val="70000"/>
              <a:buFont typeface="Wingdings" panose="05000000000000000000" pitchFamily="2" charset="2"/>
            </a:pPr>
            <a:r>
              <a:rPr lang="zh-CN" altLang="en-US" sz="2000">
                <a:latin typeface="Verdana" panose="020B0604030504040204" pitchFamily="-112" charset="0"/>
                <a:ea typeface="宋体" panose="02010600030101010101" pitchFamily="2" charset="-122"/>
              </a:rPr>
              <a:t>梯度方向和边缘是垂直的关系</a:t>
            </a:r>
            <a:endParaRPr lang="zh-CN" altLang="en-US" sz="2000">
              <a:latin typeface="Verdana" panose="020B0604030504040204" pitchFamily="-112"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1506" name="Rectangle 2"/>
          <p:cNvSpPr>
            <a:spLocks noGrp="1"/>
          </p:cNvSpPr>
          <p:nvPr>
            <p:ph type="subTitle" idx="1"/>
          </p:nvPr>
        </p:nvSpPr>
        <p:spPr>
          <a:xfrm>
            <a:off x="468313" y="1844675"/>
            <a:ext cx="8064500" cy="1152525"/>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en-US" altLang="zh-CN" sz="2000" b="0" i="0" u="none" strike="noStrike" kern="0" cap="none" spc="0" normalizeH="0" baseline="0" noProof="1" dirty="0">
                <a:solidFill>
                  <a:schemeClr val="tx1"/>
                </a:solidFill>
                <a:latin typeface="+mn-lt"/>
                <a:ea typeface="+mn-ea"/>
                <a:cs typeface="+mn-cs"/>
              </a:rPr>
              <a:t>Sy</a:t>
            </a:r>
            <a:r>
              <a:rPr kumimoji="0" lang="zh-CN" altLang="en-US" sz="2000" b="0" i="0" u="none" strike="noStrike" kern="0" cap="none" spc="0" normalizeH="0" baseline="0" noProof="1" dirty="0">
                <a:solidFill>
                  <a:schemeClr val="tx1"/>
                </a:solidFill>
                <a:latin typeface="+mn-lt"/>
                <a:ea typeface="+mn-ea"/>
                <a:cs typeface="+mn-cs"/>
              </a:rPr>
              <a:t>是水平模板，对水平边缘响应最大</a:t>
            </a:r>
            <a:r>
              <a:rPr kumimoji="0" lang="en-US" altLang="zh-CN" sz="2000" b="0" i="0" u="none" strike="noStrike" kern="0" cap="none" spc="0" normalizeH="0" baseline="0" noProof="1" dirty="0">
                <a:solidFill>
                  <a:schemeClr val="tx1"/>
                </a:solidFill>
                <a:latin typeface="+mn-lt"/>
                <a:ea typeface="+mn-ea"/>
                <a:cs typeface="+mn-cs"/>
              </a:rPr>
              <a:t>;Sx</a:t>
            </a:r>
            <a:r>
              <a:rPr kumimoji="0" lang="zh-CN" altLang="en-US" sz="2000" b="0" i="0" u="none" strike="noStrike" kern="0" cap="none" spc="0" normalizeH="0" baseline="0" noProof="1" dirty="0">
                <a:solidFill>
                  <a:schemeClr val="tx1"/>
                </a:solidFill>
                <a:latin typeface="+mn-lt"/>
                <a:ea typeface="+mn-ea"/>
                <a:cs typeface="+mn-cs"/>
              </a:rPr>
              <a:t>是垂直模板，对垂直边缘响应最大。     </a:t>
            </a:r>
            <a:r>
              <a:rPr kumimoji="0" lang="en-US" altLang="zh-CN" sz="2000" b="0" i="0" u="none" strike="noStrike" kern="0" cap="none" spc="0" normalizeH="0" baseline="0" noProof="1" dirty="0">
                <a:solidFill>
                  <a:schemeClr val="tx1"/>
                </a:solidFill>
                <a:latin typeface="+mn-lt"/>
                <a:ea typeface="+mn-ea"/>
                <a:cs typeface="+mn-cs"/>
              </a:rPr>
              <a:t>Sobel</a:t>
            </a:r>
            <a:r>
              <a:rPr kumimoji="0" lang="zh-CN" altLang="en-US" sz="2000" b="0" i="0" u="none" strike="noStrike" kern="0" cap="none" spc="0" normalizeH="0" baseline="0" noProof="1" dirty="0">
                <a:solidFill>
                  <a:schemeClr val="tx1"/>
                </a:solidFill>
                <a:latin typeface="+mn-lt"/>
                <a:ea typeface="+mn-ea"/>
                <a:cs typeface="+mn-cs"/>
              </a:rPr>
              <a:t>算子是边缘检测中最常用的算子之一。</a:t>
            </a:r>
            <a:endParaRPr kumimoji="0" lang="zh-CN" altLang="en-US" sz="20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p:txBody>
      </p:sp>
      <p:sp>
        <p:nvSpPr>
          <p:cNvPr id="23555" name="Rectangle 3"/>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3556" name="Rectangle 5"/>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23557" name="Rectangle 8"/>
          <p:cNvSpPr/>
          <p:nvPr/>
        </p:nvSpPr>
        <p:spPr>
          <a:xfrm>
            <a:off x="3276600" y="549275"/>
            <a:ext cx="2233613"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en-US" altLang="zh-CN" b="0" dirty="0">
                <a:latin typeface="Verdana" panose="020B0604030504040204" pitchFamily="-112" charset="0"/>
                <a:ea typeface="宋体" panose="02010600030101010101" pitchFamily="2" charset="-122"/>
              </a:rPr>
              <a:t>Sobel</a:t>
            </a:r>
            <a:r>
              <a:rPr lang="zh-CN" altLang="en-US" b="0" dirty="0">
                <a:latin typeface="Verdana" panose="020B0604030504040204" pitchFamily="-112" charset="0"/>
                <a:ea typeface="宋体" panose="02010600030101010101" pitchFamily="2" charset="-122"/>
              </a:rPr>
              <a:t>算子</a:t>
            </a:r>
            <a:endParaRPr lang="zh-CN" altLang="en-US" b="0" dirty="0">
              <a:latin typeface="Verdana" panose="020B0604030504040204" pitchFamily="-112" charset="0"/>
              <a:ea typeface="宋体" panose="02010600030101010101" pitchFamily="2" charset="-122"/>
            </a:endParaRPr>
          </a:p>
        </p:txBody>
      </p:sp>
      <p:pic>
        <p:nvPicPr>
          <p:cNvPr id="23558" name="Picture 9"/>
          <p:cNvPicPr>
            <a:picLocks noChangeAspect="1"/>
          </p:cNvPicPr>
          <p:nvPr/>
        </p:nvPicPr>
        <p:blipFill>
          <a:blip r:embed="rId1"/>
          <a:stretch>
            <a:fillRect/>
          </a:stretch>
        </p:blipFill>
        <p:spPr>
          <a:xfrm>
            <a:off x="2339975" y="3357563"/>
            <a:ext cx="4438650" cy="280035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2530" name="Rectangle 2"/>
          <p:cNvSpPr>
            <a:spLocks noGrp="1"/>
          </p:cNvSpPr>
          <p:nvPr>
            <p:ph type="subTitle" idx="1"/>
          </p:nvPr>
        </p:nvSpPr>
        <p:spPr>
          <a:xfrm>
            <a:off x="250825" y="1844675"/>
            <a:ext cx="8893175" cy="4679950"/>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Laplacian</a:t>
            </a:r>
            <a:r>
              <a:rPr kumimoji="0" lang="zh-CN" altLang="en-US" sz="2500" b="0" i="0" u="none" strike="noStrike" kern="0" cap="none" spc="0" normalizeH="0" baseline="0" noProof="1" dirty="0">
                <a:solidFill>
                  <a:schemeClr val="tx1"/>
                </a:solidFill>
                <a:latin typeface="+mn-lt"/>
                <a:ea typeface="+mn-ea"/>
                <a:cs typeface="+mn-cs"/>
              </a:rPr>
              <a:t>算子是不依赖于边缘方向的二阶微分算子，是常用的二阶导数算子。对一个连续函数</a:t>
            </a:r>
            <a:r>
              <a:rPr kumimoji="0" lang="en-US" altLang="zh-CN" sz="2500" b="0" i="0" u="none" strike="noStrike" kern="0" cap="none" spc="0" normalizeH="0" baseline="0" noProof="1" dirty="0">
                <a:solidFill>
                  <a:schemeClr val="tx1"/>
                </a:solidFill>
                <a:latin typeface="+mn-lt"/>
                <a:ea typeface="+mn-ea"/>
                <a:cs typeface="+mn-cs"/>
              </a:rPr>
              <a:t>f(x,y)</a:t>
            </a:r>
            <a:r>
              <a:rPr kumimoji="0" lang="zh-CN" altLang="en-US" sz="2500" b="0" i="0" u="none" strike="noStrike" kern="0" cap="none" spc="0" normalizeH="0" baseline="0" noProof="1" dirty="0">
                <a:solidFill>
                  <a:schemeClr val="tx1"/>
                </a:solidFill>
                <a:latin typeface="+mn-lt"/>
                <a:ea typeface="+mn-ea"/>
                <a:cs typeface="+mn-cs"/>
              </a:rPr>
              <a:t>，它在位置</a:t>
            </a:r>
            <a:r>
              <a:rPr kumimoji="0" lang="en-US" altLang="zh-CN" sz="2500" b="0" i="0" u="none" strike="noStrike" kern="0" cap="none" spc="0" normalizeH="0" baseline="0" noProof="1" dirty="0">
                <a:solidFill>
                  <a:schemeClr val="tx1"/>
                </a:solidFill>
                <a:latin typeface="+mn-lt"/>
                <a:ea typeface="+mn-ea"/>
                <a:cs typeface="+mn-cs"/>
              </a:rPr>
              <a:t>(x,y)</a:t>
            </a:r>
            <a:r>
              <a:rPr kumimoji="0" lang="zh-CN" altLang="en-US" sz="2500" b="0" i="0" u="none" strike="noStrike" kern="0" cap="none" spc="0" normalizeH="0" baseline="0" noProof="1" dirty="0">
                <a:solidFill>
                  <a:schemeClr val="tx1"/>
                </a:solidFill>
                <a:latin typeface="+mn-lt"/>
                <a:ea typeface="+mn-ea"/>
                <a:cs typeface="+mn-cs"/>
              </a:rPr>
              <a:t>的</a:t>
            </a:r>
            <a:r>
              <a:rPr kumimoji="0" lang="en-US" altLang="zh-CN" sz="2500" b="0" i="0" u="none" strike="noStrike" kern="0" cap="none" spc="0" normalizeH="0" baseline="0" noProof="1" dirty="0">
                <a:solidFill>
                  <a:schemeClr val="tx1"/>
                </a:solidFill>
                <a:latin typeface="+mn-lt"/>
                <a:ea typeface="+mn-ea"/>
                <a:cs typeface="+mn-cs"/>
              </a:rPr>
              <a:t>Laplacian</a:t>
            </a:r>
            <a:r>
              <a:rPr kumimoji="0" lang="zh-CN" altLang="en-US" sz="2500" b="0" i="0" u="none" strike="noStrike" kern="0" cap="none" spc="0" normalizeH="0" baseline="0" noProof="1" dirty="0">
                <a:solidFill>
                  <a:schemeClr val="tx1"/>
                </a:solidFill>
                <a:latin typeface="+mn-lt"/>
                <a:ea typeface="+mn-ea"/>
                <a:cs typeface="+mn-cs"/>
              </a:rPr>
              <a:t>表示式：</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计算数字图像的拉普拉斯值也可以借助于各种模板。拉普拉斯对模板的基本要求是对应中心像素的系数应该是正的，而对应于中心像素邻近像素的系数应是负的，其它们的</a:t>
            </a:r>
            <a:r>
              <a:rPr kumimoji="0" lang="zh-CN" altLang="en-US" sz="2500" b="0" i="0" u="none" strike="noStrike" kern="0" cap="none" spc="0" normalizeH="0" baseline="0" noProof="1" dirty="0">
                <a:solidFill>
                  <a:srgbClr val="CC3300"/>
                </a:solidFill>
                <a:latin typeface="+mn-lt"/>
                <a:ea typeface="+mn-ea"/>
                <a:cs typeface="+mn-cs"/>
              </a:rPr>
              <a:t>和</a:t>
            </a:r>
            <a:r>
              <a:rPr kumimoji="0" lang="zh-CN" altLang="en-US" sz="2500" b="0" i="0" u="none" strike="noStrike" kern="0" cap="none" spc="0" normalizeH="0" baseline="0" noProof="1" dirty="0">
                <a:solidFill>
                  <a:schemeClr val="tx1"/>
                </a:solidFill>
                <a:latin typeface="+mn-lt"/>
                <a:ea typeface="+mn-ea"/>
                <a:cs typeface="+mn-cs"/>
              </a:rPr>
              <a:t>应该为</a:t>
            </a:r>
            <a:r>
              <a:rPr kumimoji="0" lang="zh-CN" altLang="en-US" sz="2500" b="0" i="0" u="none" strike="noStrike" kern="0" cap="none" spc="0" normalizeH="0" baseline="0" noProof="1" dirty="0">
                <a:solidFill>
                  <a:srgbClr val="CC3300"/>
                </a:solidFill>
                <a:latin typeface="+mn-lt"/>
                <a:ea typeface="+mn-ea"/>
                <a:cs typeface="+mn-cs"/>
              </a:rPr>
              <a:t>零</a:t>
            </a:r>
            <a:r>
              <a:rPr kumimoji="0" lang="zh-CN" altLang="en-US" sz="2500" b="0" i="0" u="none" strike="noStrike" kern="0" cap="none" spc="0" normalizeH="0" baseline="0" noProof="1" dirty="0">
                <a:solidFill>
                  <a:schemeClr val="tx1"/>
                </a:solidFill>
                <a:latin typeface="+mn-lt"/>
                <a:ea typeface="+mn-ea"/>
                <a:cs typeface="+mn-cs"/>
              </a:rPr>
              <a:t>。拉普拉斯算子通常可以简单表示为：</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endParaRPr kumimoji="0" lang="en-US" altLang="zh-CN" sz="2500" b="0" i="0" u="none" strike="noStrike" kern="0" cap="none" spc="0" normalizeH="0" baseline="0" noProof="1" dirty="0">
              <a:solidFill>
                <a:schemeClr val="tx1"/>
              </a:solidFill>
              <a:latin typeface="+mn-lt"/>
              <a:ea typeface="+mn-ea"/>
              <a:cs typeface="+mn-cs"/>
            </a:endParaRPr>
          </a:p>
        </p:txBody>
      </p:sp>
      <p:sp>
        <p:nvSpPr>
          <p:cNvPr id="24579" name="Rectangle 3"/>
          <p:cNvSpPr>
            <a:spLocks noGrp="1"/>
          </p:cNvSpPr>
          <p:nvPr>
            <p:ph type="ctrTitle"/>
          </p:nvPr>
        </p:nvSpPr>
        <p:spPr>
          <a:xfrm>
            <a:off x="827088" y="908050"/>
            <a:ext cx="7772400" cy="719138"/>
          </a:xfrm>
        </p:spPr>
        <p:txBody>
          <a:bodyPr vert="horz" wrap="square" lIns="91440" tIns="45720" rIns="91440" bIns="45720" anchor="b" anchorCtr="0"/>
          <a:p>
            <a:pPr eaLnBrk="1" hangingPunct="1">
              <a:buClrTx/>
              <a:buSzTx/>
              <a:buFontTx/>
            </a:pPr>
            <a:r>
              <a:rPr lang="en-US" altLang="zh-CN" sz="2400" dirty="0">
                <a:latin typeface="+mj-lt"/>
                <a:ea typeface="+mj-ea"/>
                <a:cs typeface="+mj-cs"/>
              </a:rPr>
              <a:t>5.3.2 </a:t>
            </a:r>
            <a:r>
              <a:rPr lang="zh-CN" altLang="en-US" sz="2400" dirty="0">
                <a:latin typeface="+mj-lt"/>
                <a:ea typeface="+mj-ea"/>
                <a:cs typeface="+mj-cs"/>
              </a:rPr>
              <a:t>基于二阶微分的图像增强</a:t>
            </a:r>
            <a:r>
              <a:rPr lang="en-US" altLang="zh-CN" sz="2400" dirty="0">
                <a:latin typeface="+mj-lt"/>
                <a:ea typeface="+mj-ea"/>
                <a:cs typeface="+mj-cs"/>
              </a:rPr>
              <a:t>——</a:t>
            </a:r>
            <a:r>
              <a:rPr lang="zh-CN" altLang="en-US" sz="2400" dirty="0">
                <a:latin typeface="+mj-lt"/>
                <a:ea typeface="+mj-ea"/>
                <a:cs typeface="+mj-cs"/>
              </a:rPr>
              <a:t>拉普拉斯算子</a:t>
            </a:r>
            <a:endParaRPr lang="zh-CN" altLang="en-US" sz="2400" dirty="0">
              <a:latin typeface="+mj-lt"/>
              <a:ea typeface="+mj-ea"/>
              <a:cs typeface="+mj-cs"/>
            </a:endParaRPr>
          </a:p>
        </p:txBody>
      </p:sp>
      <p:sp>
        <p:nvSpPr>
          <p:cNvPr id="24580"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4581" name="Object 5"/>
          <p:cNvGraphicFramePr>
            <a:graphicFrameLocks noChangeAspect="1"/>
          </p:cNvGraphicFramePr>
          <p:nvPr/>
        </p:nvGraphicFramePr>
        <p:xfrm>
          <a:off x="2771775" y="3068638"/>
          <a:ext cx="3600450" cy="758825"/>
        </p:xfrm>
        <a:graphic>
          <a:graphicData uri="http://schemas.openxmlformats.org/presentationml/2006/ole">
            <mc:AlternateContent xmlns:mc="http://schemas.openxmlformats.org/markup-compatibility/2006">
              <mc:Choice xmlns:v="urn:schemas-microsoft-com:vml" Requires="v">
                <p:oleObj spid="_x0000_s3080" name="" r:id="rId1" imgW="2184400" imgH="457200" progId="Equation.3">
                  <p:embed/>
                </p:oleObj>
              </mc:Choice>
              <mc:Fallback>
                <p:oleObj name="" r:id="rId1" imgW="2184400" imgH="457200" progId="Equation.3">
                  <p:embed/>
                  <p:pic>
                    <p:nvPicPr>
                      <p:cNvPr id="0" name="图片 3079"/>
                      <p:cNvPicPr/>
                      <p:nvPr/>
                    </p:nvPicPr>
                    <p:blipFill>
                      <a:blip r:embed="rId2"/>
                      <a:stretch>
                        <a:fillRect/>
                      </a:stretch>
                    </p:blipFill>
                    <p:spPr>
                      <a:xfrm>
                        <a:off x="2771775" y="3068638"/>
                        <a:ext cx="3600450" cy="758825"/>
                      </a:xfrm>
                      <a:prstGeom prst="rect">
                        <a:avLst/>
                      </a:prstGeom>
                      <a:noFill/>
                      <a:ln w="38100">
                        <a:noFill/>
                        <a:miter/>
                      </a:ln>
                    </p:spPr>
                  </p:pic>
                </p:oleObj>
              </mc:Fallback>
            </mc:AlternateContent>
          </a:graphicData>
        </a:graphic>
      </p:graphicFrame>
      <p:sp>
        <p:nvSpPr>
          <p:cNvPr id="24582"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24583" name="Object 7"/>
          <p:cNvGraphicFramePr>
            <a:graphicFrameLocks noChangeAspect="1"/>
          </p:cNvGraphicFramePr>
          <p:nvPr/>
        </p:nvGraphicFramePr>
        <p:xfrm>
          <a:off x="971550" y="5734050"/>
          <a:ext cx="7524750" cy="458788"/>
        </p:xfrm>
        <a:graphic>
          <a:graphicData uri="http://schemas.openxmlformats.org/presentationml/2006/ole">
            <mc:AlternateContent xmlns:mc="http://schemas.openxmlformats.org/markup-compatibility/2006">
              <mc:Choice xmlns:v="urn:schemas-microsoft-com:vml" Requires="v">
                <p:oleObj spid="_x0000_s3081" name="" r:id="rId3" imgW="4102100" imgH="254000" progId="Equation.3">
                  <p:embed/>
                </p:oleObj>
              </mc:Choice>
              <mc:Fallback>
                <p:oleObj name="" r:id="rId3" imgW="4102100" imgH="254000" progId="Equation.3">
                  <p:embed/>
                  <p:pic>
                    <p:nvPicPr>
                      <p:cNvPr id="0" name="图片 3080"/>
                      <p:cNvPicPr/>
                      <p:nvPr/>
                    </p:nvPicPr>
                    <p:blipFill>
                      <a:blip r:embed="rId4"/>
                      <a:stretch>
                        <a:fillRect/>
                      </a:stretch>
                    </p:blipFill>
                    <p:spPr>
                      <a:xfrm>
                        <a:off x="971550" y="5734050"/>
                        <a:ext cx="7524750" cy="458788"/>
                      </a:xfrm>
                      <a:prstGeom prst="rect">
                        <a:avLst/>
                      </a:prstGeom>
                      <a:noFill/>
                      <a:ln w="38100">
                        <a:noFill/>
                        <a:miter/>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24578" name="Rectangle 2"/>
          <p:cNvSpPr>
            <a:spLocks noGrp="1"/>
          </p:cNvSpPr>
          <p:nvPr>
            <p:ph type="subTitle" idx="1"/>
          </p:nvPr>
        </p:nvSpPr>
        <p:spPr>
          <a:xfrm>
            <a:off x="1403350" y="1916113"/>
            <a:ext cx="6985000" cy="865188"/>
          </a:xfrm>
        </p:spPr>
        <p:txBody>
          <a:bodyPr vert="horz" wrap="square" lIns="91440" tIns="45720" rIns="91440" bIns="45720" anchor="t" anchorCtr="0"/>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endParaRPr kumimoji="0" lang="en-US" altLang="zh-CN" sz="3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80000"/>
              </a:lnSpc>
              <a:spcBef>
                <a:spcPct val="20000"/>
              </a:spcBef>
              <a:spcAft>
                <a:spcPct val="0"/>
              </a:spcAft>
              <a:buClr>
                <a:schemeClr val="tx2"/>
              </a:buClr>
              <a:buSzPct val="70000"/>
              <a:buFont typeface="Wingdings" panose="05000000000000000000" pitchFamily="2" charset="2"/>
              <a:buNone/>
            </a:pPr>
            <a:r>
              <a:rPr kumimoji="0" lang="zh-CN" altLang="en-US" sz="2400" b="0" i="0" u="none" strike="noStrike" kern="0" cap="none" spc="0" normalizeH="0" baseline="0" noProof="1" dirty="0">
                <a:solidFill>
                  <a:schemeClr val="tx1"/>
                </a:solidFill>
                <a:latin typeface="+mn-lt"/>
                <a:ea typeface="+mn-ea"/>
                <a:cs typeface="+mn-cs"/>
              </a:rPr>
              <a:t>拉普拉斯算子常用两种模板来进行检测，其模板分别见下图：</a:t>
            </a:r>
            <a:endParaRPr kumimoji="0" lang="zh-CN" altLang="en-US" sz="2400" b="0" i="0" u="none" strike="noStrike" kern="0" cap="none" spc="0" normalizeH="0" baseline="0" noProof="1" dirty="0">
              <a:solidFill>
                <a:schemeClr val="tx1"/>
              </a:solidFill>
              <a:latin typeface="+mn-lt"/>
              <a:ea typeface="+mn-ea"/>
              <a:cs typeface="+mn-cs"/>
            </a:endParaRPr>
          </a:p>
        </p:txBody>
      </p:sp>
      <p:sp>
        <p:nvSpPr>
          <p:cNvPr id="26627" name="Rectangle 4"/>
          <p:cNvSpPr/>
          <p:nvPr/>
        </p:nvSpPr>
        <p:spPr>
          <a:xfrm>
            <a:off x="3132138" y="1052513"/>
            <a:ext cx="2679700"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solidFill>
                  <a:schemeClr val="tx2"/>
                </a:solidFill>
                <a:latin typeface="Verdana" panose="020B0604030504040204" pitchFamily="-112" charset="0"/>
                <a:ea typeface="宋体" panose="02010600030101010101" pitchFamily="2" charset="-122"/>
              </a:rPr>
              <a:t>拉普拉斯算子</a:t>
            </a:r>
            <a:endParaRPr lang="zh-CN" altLang="en-US" b="0" dirty="0">
              <a:solidFill>
                <a:schemeClr val="tx2"/>
              </a:solidFill>
              <a:latin typeface="Verdana" panose="020B0604030504040204" pitchFamily="-112" charset="0"/>
              <a:ea typeface="宋体" panose="02010600030101010101" pitchFamily="2" charset="-122"/>
            </a:endParaRPr>
          </a:p>
        </p:txBody>
      </p:sp>
      <p:sp>
        <p:nvSpPr>
          <p:cNvPr id="26628" name="Rectangle 5"/>
          <p:cNvSpPr/>
          <p:nvPr/>
        </p:nvSpPr>
        <p:spPr>
          <a:xfrm>
            <a:off x="323850" y="5300663"/>
            <a:ext cx="8631238" cy="757237"/>
          </a:xfrm>
          <a:prstGeom prst="rect">
            <a:avLst/>
          </a:prstGeom>
          <a:noFill/>
          <a:ln w="9525">
            <a:noFill/>
          </a:ln>
        </p:spPr>
        <p:txBody>
          <a:bodyPr anchor="t" anchorCtr="0">
            <a:spAutoFit/>
          </a:bodyPr>
          <a:p>
            <a:pPr marL="287655" indent="-1905">
              <a:lnSpc>
                <a:spcPct val="90000"/>
              </a:lnSpc>
              <a:spcBef>
                <a:spcPct val="20000"/>
              </a:spcBef>
              <a:buClr>
                <a:schemeClr val="tx2"/>
              </a:buClr>
              <a:buSzPct val="70000"/>
            </a:pPr>
            <a:r>
              <a:rPr lang="zh-CN" altLang="en-US" sz="2400" b="0" dirty="0">
                <a:latin typeface="Verdana" panose="020B0604030504040204" pitchFamily="-112" charset="0"/>
                <a:ea typeface="宋体" panose="02010600030101010101" pitchFamily="2" charset="-122"/>
              </a:rPr>
              <a:t>拉普拉斯算子是一个</a:t>
            </a:r>
            <a:r>
              <a:rPr lang="zh-CN" altLang="en-US" sz="2400" b="0" dirty="0">
                <a:solidFill>
                  <a:srgbClr val="CC3300"/>
                </a:solidFill>
                <a:latin typeface="Verdana" panose="020B0604030504040204" pitchFamily="-112" charset="0"/>
                <a:ea typeface="宋体" panose="02010600030101010101" pitchFamily="2" charset="-122"/>
              </a:rPr>
              <a:t>标量</a:t>
            </a:r>
            <a:r>
              <a:rPr lang="zh-CN" altLang="en-US" sz="2400" b="0" dirty="0">
                <a:latin typeface="Verdana" panose="020B0604030504040204" pitchFamily="-112" charset="0"/>
                <a:ea typeface="宋体" panose="02010600030101010101" pitchFamily="2" charset="-122"/>
              </a:rPr>
              <a:t>而不是</a:t>
            </a:r>
            <a:r>
              <a:rPr lang="zh-CN" altLang="en-US" sz="2400" b="0" dirty="0">
                <a:solidFill>
                  <a:srgbClr val="CC3300"/>
                </a:solidFill>
                <a:latin typeface="Verdana" panose="020B0604030504040204" pitchFamily="-112" charset="0"/>
                <a:ea typeface="宋体" panose="02010600030101010101" pitchFamily="2" charset="-122"/>
              </a:rPr>
              <a:t>向量</a:t>
            </a:r>
            <a:r>
              <a:rPr lang="zh-CN" altLang="en-US" sz="2400" b="0" dirty="0">
                <a:latin typeface="Verdana" panose="020B0604030504040204" pitchFamily="-112" charset="0"/>
                <a:ea typeface="宋体" panose="02010600030101010101" pitchFamily="2" charset="-122"/>
              </a:rPr>
              <a:t>，具有线性特性和旋转不变，即</a:t>
            </a:r>
            <a:r>
              <a:rPr lang="zh-CN" altLang="en-US" sz="2400" b="0" dirty="0">
                <a:solidFill>
                  <a:srgbClr val="FF0000"/>
                </a:solidFill>
                <a:latin typeface="Verdana" panose="020B0604030504040204" pitchFamily="-112" charset="0"/>
                <a:ea typeface="宋体" panose="02010600030101010101" pitchFamily="2" charset="-122"/>
              </a:rPr>
              <a:t>各向同性</a:t>
            </a:r>
            <a:r>
              <a:rPr lang="zh-CN" altLang="en-US" sz="2400" b="0" dirty="0">
                <a:latin typeface="Verdana" panose="020B0604030504040204" pitchFamily="-112" charset="0"/>
                <a:ea typeface="宋体" panose="02010600030101010101" pitchFamily="2" charset="-122"/>
              </a:rPr>
              <a:t>的性质。</a:t>
            </a:r>
            <a:endParaRPr lang="zh-CN" altLang="en-US" sz="2400" b="0" dirty="0">
              <a:latin typeface="Verdana" panose="020B0604030504040204" pitchFamily="-112" charset="0"/>
              <a:ea typeface="宋体" panose="02010600030101010101" pitchFamily="2" charset="-122"/>
            </a:endParaRPr>
          </a:p>
        </p:txBody>
      </p:sp>
      <p:pic>
        <p:nvPicPr>
          <p:cNvPr id="26629" name="Picture 6"/>
          <p:cNvPicPr>
            <a:picLocks noChangeAspect="1"/>
          </p:cNvPicPr>
          <p:nvPr/>
        </p:nvPicPr>
        <p:blipFill>
          <a:blip r:embed="rId1"/>
          <a:stretch>
            <a:fillRect/>
          </a:stretch>
        </p:blipFill>
        <p:spPr>
          <a:xfrm>
            <a:off x="2627313" y="2997200"/>
            <a:ext cx="3600450" cy="181610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a:spLocks noGrp="1"/>
          </p:cNvSpPr>
          <p:nvPr>
            <p:ph type="title"/>
          </p:nvPr>
        </p:nvSpPr>
        <p:spPr/>
        <p:txBody>
          <a:bodyPr vert="horz" wrap="square" lIns="91440" tIns="45720" rIns="91440" bIns="45720" anchor="b" anchorCtr="0"/>
          <a:p>
            <a:r>
              <a:rPr lang="zh-CN" altLang="en-US" dirty="0"/>
              <a:t>图像锐化计算时</a:t>
            </a:r>
            <a:r>
              <a:rPr lang="zh-CN" altLang="en-US" b="1" dirty="0">
                <a:solidFill>
                  <a:srgbClr val="FF0000"/>
                </a:solidFill>
              </a:rPr>
              <a:t>注意</a:t>
            </a:r>
            <a:endParaRPr lang="zh-CN" altLang="en-US" b="1" dirty="0">
              <a:solidFill>
                <a:srgbClr val="FF0000"/>
              </a:solidFill>
            </a:endParaRPr>
          </a:p>
        </p:txBody>
      </p:sp>
      <p:sp>
        <p:nvSpPr>
          <p:cNvPr id="27650" name="内容占位符 2"/>
          <p:cNvSpPr>
            <a:spLocks noGrp="1"/>
          </p:cNvSpPr>
          <p:nvPr>
            <p:ph idx="1"/>
          </p:nvPr>
        </p:nvSpPr>
        <p:spPr>
          <a:xfrm>
            <a:off x="928688" y="1571625"/>
            <a:ext cx="7754937" cy="4370388"/>
          </a:xfrm>
        </p:spPr>
        <p:txBody>
          <a:bodyPr vert="horz" wrap="square" lIns="91440" tIns="45720" rIns="91440" bIns="45720" anchor="t" anchorCtr="0"/>
          <a:p>
            <a:r>
              <a:rPr lang="zh-CN" altLang="en-US" sz="2000" dirty="0"/>
              <a:t>用模板对图像进行计算后</a:t>
            </a:r>
            <a:r>
              <a:rPr lang="en-US" altLang="zh-CN" sz="2000" dirty="0"/>
              <a:t>,</a:t>
            </a:r>
            <a:r>
              <a:rPr lang="zh-CN" altLang="en-US" sz="2000" dirty="0"/>
              <a:t>得到梯度值</a:t>
            </a:r>
            <a:r>
              <a:rPr lang="en-US" altLang="zh-CN" sz="2000" dirty="0"/>
              <a:t>G[f(x,y)](</a:t>
            </a:r>
            <a:r>
              <a:rPr lang="zh-CN" altLang="en-US" sz="2000" b="1" dirty="0">
                <a:solidFill>
                  <a:srgbClr val="FF0000"/>
                </a:solidFill>
              </a:rPr>
              <a:t>为绝对值</a:t>
            </a:r>
            <a:r>
              <a:rPr lang="en-US" altLang="zh-CN" sz="2000" dirty="0"/>
              <a:t>),</a:t>
            </a:r>
            <a:r>
              <a:rPr lang="zh-CN" altLang="en-US" sz="2000" dirty="0"/>
              <a:t>如果直接采用梯度值</a:t>
            </a:r>
            <a:r>
              <a:rPr lang="en-US" altLang="zh-CN" sz="2000" dirty="0"/>
              <a:t>G[f(x,y)]</a:t>
            </a:r>
            <a:r>
              <a:rPr lang="zh-CN" altLang="en-US" sz="2000" dirty="0"/>
              <a:t>来表示图像</a:t>
            </a:r>
            <a:r>
              <a:rPr lang="en-US" altLang="zh-CN" sz="2000" dirty="0"/>
              <a:t>,</a:t>
            </a:r>
            <a:r>
              <a:rPr lang="zh-CN" altLang="en-US" sz="2000" dirty="0"/>
              <a:t>即令</a:t>
            </a:r>
            <a:r>
              <a:rPr lang="en-US" altLang="zh-CN" sz="2000" dirty="0"/>
              <a:t>g(x,y)= G[f(x,y)],</a:t>
            </a:r>
            <a:r>
              <a:rPr lang="zh-CN" altLang="en-US" sz="2000" dirty="0"/>
              <a:t>由上面的分析可知</a:t>
            </a:r>
            <a:r>
              <a:rPr lang="en-US" altLang="zh-CN" sz="2000" dirty="0"/>
              <a:t>:</a:t>
            </a:r>
            <a:r>
              <a:rPr lang="zh-CN" altLang="en-US" sz="2000" dirty="0"/>
              <a:t>在图像变化缓慢的地方其值很小</a:t>
            </a:r>
            <a:r>
              <a:rPr lang="en-US" altLang="zh-CN" sz="2000" dirty="0"/>
              <a:t>(</a:t>
            </a:r>
            <a:r>
              <a:rPr lang="zh-CN" altLang="en-US" sz="2000" dirty="0"/>
              <a:t>对应于图像较暗</a:t>
            </a:r>
            <a:r>
              <a:rPr lang="en-US" altLang="zh-CN" sz="2000" dirty="0"/>
              <a:t>);</a:t>
            </a:r>
            <a:r>
              <a:rPr lang="zh-CN" altLang="en-US" sz="2000" dirty="0"/>
              <a:t>而在线条轮廓等变化较快的地方其值很大</a:t>
            </a:r>
            <a:r>
              <a:rPr lang="en-US" altLang="zh-CN" sz="2000" dirty="0"/>
              <a:t>.</a:t>
            </a:r>
            <a:r>
              <a:rPr lang="zh-CN" altLang="en-US" sz="2000" dirty="0"/>
              <a:t>这就是达到锐化的目的</a:t>
            </a:r>
            <a:r>
              <a:rPr lang="en-US" altLang="zh-CN" sz="2000" dirty="0"/>
              <a:t>.</a:t>
            </a:r>
            <a:endParaRPr lang="en-US" altLang="zh-CN" sz="2000" dirty="0"/>
          </a:p>
          <a:p>
            <a:r>
              <a:rPr lang="zh-CN" altLang="en-US" sz="2000" dirty="0"/>
              <a:t>由于在图像变化缓慢的地方梯度很小</a:t>
            </a:r>
            <a:r>
              <a:rPr lang="en-US" altLang="zh-CN" sz="2000" dirty="0"/>
              <a:t>,</a:t>
            </a:r>
            <a:r>
              <a:rPr lang="zh-CN" altLang="en-US" sz="2000" dirty="0"/>
              <a:t>所以图像很暗</a:t>
            </a:r>
            <a:r>
              <a:rPr lang="en-US" altLang="zh-CN" sz="2000" dirty="0"/>
              <a:t>,</a:t>
            </a:r>
            <a:r>
              <a:rPr lang="zh-CN" altLang="en-US" sz="2000" dirty="0"/>
              <a:t>通常做法是给一个阈值</a:t>
            </a:r>
            <a:r>
              <a:rPr lang="en-US" altLang="zh-CN" sz="2000" dirty="0"/>
              <a:t>T,</a:t>
            </a:r>
            <a:r>
              <a:rPr lang="zh-CN" altLang="en-US" sz="2000" dirty="0"/>
              <a:t>如</a:t>
            </a:r>
            <a:r>
              <a:rPr lang="en-US" altLang="zh-CN" sz="2000" dirty="0"/>
              <a:t>G[f(x,y)]</a:t>
            </a:r>
            <a:r>
              <a:rPr lang="zh-CN" altLang="en-US" sz="2000" dirty="0"/>
              <a:t>小于阈值</a:t>
            </a:r>
            <a:r>
              <a:rPr lang="en-US" altLang="zh-CN" sz="2000" dirty="0"/>
              <a:t>T</a:t>
            </a:r>
            <a:r>
              <a:rPr lang="zh-CN" altLang="en-US" sz="2000" dirty="0"/>
              <a:t>则保持灰度不变</a:t>
            </a:r>
            <a:r>
              <a:rPr lang="en-US" altLang="zh-CN" sz="2000" dirty="0"/>
              <a:t>;</a:t>
            </a:r>
            <a:r>
              <a:rPr lang="zh-CN" altLang="en-US" sz="2000" dirty="0"/>
              <a:t>如果大于或者等于阈值</a:t>
            </a:r>
            <a:r>
              <a:rPr lang="en-US" altLang="zh-CN" sz="2000" dirty="0"/>
              <a:t>T</a:t>
            </a:r>
            <a:r>
              <a:rPr lang="zh-CN" altLang="en-US" sz="2000" dirty="0"/>
              <a:t>则等于</a:t>
            </a:r>
            <a:r>
              <a:rPr lang="en-US" altLang="zh-CN" sz="2000" dirty="0"/>
              <a:t>G[f(x,y)].</a:t>
            </a:r>
            <a:endParaRPr lang="en-US" altLang="zh-CN" sz="2000" dirty="0"/>
          </a:p>
          <a:p>
            <a:endParaRPr lang="en-US" altLang="zh-CN" sz="2000" dirty="0"/>
          </a:p>
          <a:p>
            <a:r>
              <a:rPr lang="en-US" altLang="zh-CN" sz="2000" dirty="0"/>
              <a:t>g(x,y)= G[f(x,y)] , </a:t>
            </a:r>
            <a:r>
              <a:rPr lang="zh-CN" altLang="en-US" sz="2000" dirty="0"/>
              <a:t>当 </a:t>
            </a:r>
            <a:r>
              <a:rPr lang="en-US" altLang="zh-CN" sz="2000" dirty="0"/>
              <a:t>G[f(x,y)]&gt;=T;</a:t>
            </a:r>
            <a:endParaRPr lang="en-US" altLang="zh-CN" sz="2000" dirty="0"/>
          </a:p>
          <a:p>
            <a:r>
              <a:rPr lang="en-US" altLang="zh-CN" sz="2000" dirty="0"/>
              <a:t>g(x,y)=f(x,y)       ,</a:t>
            </a:r>
            <a:r>
              <a:rPr lang="zh-CN" altLang="en-US" sz="2000" dirty="0"/>
              <a:t>当 </a:t>
            </a:r>
            <a:r>
              <a:rPr lang="en-US" altLang="zh-CN" sz="2000" dirty="0"/>
              <a:t>G[f(x,y)]&lt;T;</a:t>
            </a:r>
            <a:endParaRPr lang="en-US" altLang="zh-CN" sz="2000" dirty="0"/>
          </a:p>
          <a:p>
            <a:endParaRPr lang="en-US" altLang="zh-CN" sz="2000" dirty="0"/>
          </a:p>
          <a:p>
            <a:r>
              <a:rPr lang="zh-CN" altLang="en-US" sz="2000" dirty="0"/>
              <a:t>也可以用其他的办法处理</a:t>
            </a:r>
            <a:r>
              <a:rPr lang="en-US" altLang="zh-CN" sz="2000" dirty="0"/>
              <a:t>.</a:t>
            </a:r>
            <a:r>
              <a:rPr lang="zh-CN" altLang="en-US" sz="2000" dirty="0"/>
              <a:t>比如再与原图像相加等等</a:t>
            </a:r>
            <a:r>
              <a:rPr lang="en-US" altLang="zh-CN" sz="2000" dirty="0"/>
              <a:t>.</a:t>
            </a:r>
            <a:endParaRPr lang="en-US" altLang="zh-CN" sz="2000" dirty="0"/>
          </a:p>
          <a:p>
            <a:r>
              <a:rPr lang="zh-CN" altLang="en-US" sz="2000" dirty="0"/>
              <a:t>有时求出的剃度值直接转化为二值</a:t>
            </a:r>
            <a:r>
              <a:rPr lang="en-US" altLang="zh-CN" sz="2000" dirty="0"/>
              <a:t>(</a:t>
            </a:r>
            <a:r>
              <a:rPr lang="zh-CN" altLang="en-US" sz="2000" dirty="0"/>
              <a:t>边缘图像</a:t>
            </a:r>
            <a:r>
              <a:rPr lang="en-US" altLang="zh-CN" sz="2000" dirty="0"/>
              <a:t>).</a:t>
            </a:r>
            <a:endParaRPr lang="en-US" altLang="zh-CN" sz="2000" dirty="0"/>
          </a:p>
          <a:p>
            <a:endParaRPr lang="en-US" altLang="zh-CN" sz="2000" dirty="0"/>
          </a:p>
          <a:p>
            <a:r>
              <a:rPr lang="en-US" altLang="zh-CN" sz="2000" dirty="0"/>
              <a:t> </a:t>
            </a:r>
            <a:endParaRPr lang="zh-CN" altLang="en-US" sz="2000" dirty="0"/>
          </a:p>
        </p:txBody>
      </p:sp>
      <p:sp>
        <p:nvSpPr>
          <p:cNvPr id="2765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p:txBody>
          <a:bodyPr vert="horz" wrap="square" lIns="91440" tIns="45720" rIns="91440" bIns="45720" anchor="b" anchorCtr="0"/>
          <a:p>
            <a:r>
              <a:rPr lang="zh-CN" altLang="en-US" dirty="0"/>
              <a:t>计算结果超出</a:t>
            </a:r>
            <a:r>
              <a:rPr lang="en-US" altLang="zh-CN" dirty="0"/>
              <a:t>0-255</a:t>
            </a:r>
            <a:r>
              <a:rPr lang="zh-CN" altLang="en-US" dirty="0"/>
              <a:t>的处理</a:t>
            </a:r>
            <a:endParaRPr lang="zh-CN" altLang="en-US" dirty="0"/>
          </a:p>
        </p:txBody>
      </p:sp>
      <p:sp>
        <p:nvSpPr>
          <p:cNvPr id="28674" name="内容占位符 2"/>
          <p:cNvSpPr>
            <a:spLocks noGrp="1"/>
          </p:cNvSpPr>
          <p:nvPr>
            <p:ph idx="1"/>
          </p:nvPr>
        </p:nvSpPr>
        <p:spPr>
          <a:xfrm>
            <a:off x="1370013" y="1643063"/>
            <a:ext cx="7313612" cy="4298950"/>
          </a:xfrm>
        </p:spPr>
        <p:txBody>
          <a:bodyPr vert="horz" wrap="square" lIns="91440" tIns="45720" rIns="91440" bIns="45720" anchor="t" anchorCtr="0"/>
          <a:p>
            <a:r>
              <a:rPr lang="zh-CN" altLang="en-US" dirty="0"/>
              <a:t>如果计算结果超出</a:t>
            </a:r>
            <a:r>
              <a:rPr lang="en-US" altLang="zh-CN" dirty="0"/>
              <a:t>0-255</a:t>
            </a:r>
            <a:r>
              <a:rPr lang="zh-CN" altLang="en-US" dirty="0"/>
              <a:t>时的处理结果，利用以下的某一种：</a:t>
            </a:r>
            <a:endParaRPr lang="en-US" altLang="zh-CN" dirty="0"/>
          </a:p>
          <a:p>
            <a:r>
              <a:rPr lang="en-US" altLang="zh-CN" dirty="0"/>
              <a:t>1.</a:t>
            </a:r>
            <a:r>
              <a:rPr lang="zh-CN" altLang="en-US" dirty="0"/>
              <a:t>如果是负的，可以直接变为正的；但不能处理超出</a:t>
            </a:r>
            <a:r>
              <a:rPr lang="en-US" altLang="zh-CN" dirty="0"/>
              <a:t>255</a:t>
            </a:r>
            <a:r>
              <a:rPr lang="zh-CN" altLang="en-US" dirty="0"/>
              <a:t>的；</a:t>
            </a:r>
            <a:endParaRPr lang="en-US" altLang="zh-CN" dirty="0"/>
          </a:p>
          <a:p>
            <a:r>
              <a:rPr lang="en-US" altLang="zh-CN" dirty="0"/>
              <a:t>2.</a:t>
            </a:r>
            <a:r>
              <a:rPr lang="zh-CN" altLang="en-US" dirty="0"/>
              <a:t>公式：</a:t>
            </a:r>
            <a:endParaRPr lang="en-US" altLang="zh-CN" dirty="0"/>
          </a:p>
          <a:p>
            <a:endParaRPr lang="en-US" altLang="zh-CN" dirty="0"/>
          </a:p>
          <a:p>
            <a:r>
              <a:rPr lang="en-US" altLang="zh-CN" dirty="0"/>
              <a:t>3. </a:t>
            </a:r>
            <a:r>
              <a:rPr lang="zh-CN" altLang="en-US" dirty="0"/>
              <a:t>线性比例：</a:t>
            </a:r>
            <a:r>
              <a:rPr lang="en-US" altLang="zh-CN" dirty="0"/>
              <a:t>  </a:t>
            </a:r>
            <a:r>
              <a:rPr lang="zh-CN" altLang="en-US" dirty="0"/>
              <a:t>最大为</a:t>
            </a:r>
            <a:r>
              <a:rPr lang="en-US" altLang="zh-CN" dirty="0"/>
              <a:t>gh,</a:t>
            </a:r>
            <a:r>
              <a:rPr lang="zh-CN" altLang="en-US" dirty="0"/>
              <a:t>最小为</a:t>
            </a:r>
            <a:r>
              <a:rPr lang="en-US" altLang="zh-CN" dirty="0"/>
              <a:t>gl</a:t>
            </a:r>
            <a:r>
              <a:rPr lang="zh-CN" altLang="en-US" dirty="0"/>
              <a:t>，把</a:t>
            </a:r>
            <a:r>
              <a:rPr lang="en-US" altLang="zh-CN" dirty="0"/>
              <a:t>gl~gh</a:t>
            </a:r>
            <a:r>
              <a:rPr lang="zh-CN" altLang="en-US" dirty="0"/>
              <a:t>映射到</a:t>
            </a:r>
            <a:r>
              <a:rPr lang="en-US" altLang="zh-CN" dirty="0"/>
              <a:t>0~255</a:t>
            </a:r>
            <a:r>
              <a:rPr lang="zh-CN" altLang="en-US" dirty="0"/>
              <a:t>：</a:t>
            </a:r>
            <a:endParaRPr lang="en-US" altLang="zh-CN" dirty="0"/>
          </a:p>
          <a:p>
            <a:endParaRPr lang="zh-CN" altLang="en-US" dirty="0"/>
          </a:p>
        </p:txBody>
      </p:sp>
      <p:sp>
        <p:nvSpPr>
          <p:cNvPr id="2867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graphicFrame>
        <p:nvGraphicFramePr>
          <p:cNvPr id="28676" name="Object 2"/>
          <p:cNvGraphicFramePr>
            <a:graphicFrameLocks noChangeAspect="1"/>
          </p:cNvGraphicFramePr>
          <p:nvPr/>
        </p:nvGraphicFramePr>
        <p:xfrm>
          <a:off x="3484563" y="3630613"/>
          <a:ext cx="1993900" cy="736600"/>
        </p:xfrm>
        <a:graphic>
          <a:graphicData uri="http://schemas.openxmlformats.org/presentationml/2006/ole">
            <mc:AlternateContent xmlns:mc="http://schemas.openxmlformats.org/markup-compatibility/2006">
              <mc:Choice xmlns:v="urn:schemas-microsoft-com:vml" Requires="v">
                <p:oleObj spid="_x0000_s3082" name="" r:id="rId1" imgW="1993900" imgH="736600" progId="Equation.3">
                  <p:embed/>
                </p:oleObj>
              </mc:Choice>
              <mc:Fallback>
                <p:oleObj name="" r:id="rId1" imgW="1993900" imgH="736600" progId="Equation.3">
                  <p:embed/>
                  <p:pic>
                    <p:nvPicPr>
                      <p:cNvPr id="0" name="图片 3081"/>
                      <p:cNvPicPr/>
                      <p:nvPr/>
                    </p:nvPicPr>
                    <p:blipFill>
                      <a:blip r:embed="rId2"/>
                      <a:stretch>
                        <a:fillRect/>
                      </a:stretch>
                    </p:blipFill>
                    <p:spPr>
                      <a:xfrm>
                        <a:off x="3484563" y="3630613"/>
                        <a:ext cx="1993900" cy="736600"/>
                      </a:xfrm>
                      <a:prstGeom prst="rect">
                        <a:avLst/>
                      </a:prstGeom>
                      <a:noFill/>
                      <a:ln w="38100">
                        <a:noFill/>
                        <a:miter/>
                      </a:ln>
                    </p:spPr>
                  </p:pic>
                </p:oleObj>
              </mc:Fallback>
            </mc:AlternateContent>
          </a:graphicData>
        </a:graphic>
      </p:graphicFrame>
      <p:graphicFrame>
        <p:nvGraphicFramePr>
          <p:cNvPr id="28677" name="Object 3"/>
          <p:cNvGraphicFramePr>
            <a:graphicFrameLocks noChangeAspect="1"/>
          </p:cNvGraphicFramePr>
          <p:nvPr/>
        </p:nvGraphicFramePr>
        <p:xfrm>
          <a:off x="2928938" y="5572125"/>
          <a:ext cx="2233612" cy="857250"/>
        </p:xfrm>
        <a:graphic>
          <a:graphicData uri="http://schemas.openxmlformats.org/presentationml/2006/ole">
            <mc:AlternateContent xmlns:mc="http://schemas.openxmlformats.org/markup-compatibility/2006">
              <mc:Choice xmlns:v="urn:schemas-microsoft-com:vml" Requires="v">
                <p:oleObj spid="_x0000_s3083" name="" r:id="rId3" imgW="1091565" imgH="419100" progId="Equation.3">
                  <p:embed/>
                </p:oleObj>
              </mc:Choice>
              <mc:Fallback>
                <p:oleObj name="" r:id="rId3" imgW="1091565" imgH="419100" progId="Equation.3">
                  <p:embed/>
                  <p:pic>
                    <p:nvPicPr>
                      <p:cNvPr id="0" name="图片 3082"/>
                      <p:cNvPicPr/>
                      <p:nvPr/>
                    </p:nvPicPr>
                    <p:blipFill>
                      <a:blip r:embed="rId4"/>
                      <a:stretch>
                        <a:fillRect/>
                      </a:stretch>
                    </p:blipFill>
                    <p:spPr>
                      <a:xfrm>
                        <a:off x="2928938" y="5572125"/>
                        <a:ext cx="2233612" cy="857250"/>
                      </a:xfrm>
                      <a:prstGeom prst="rect">
                        <a:avLst/>
                      </a:prstGeom>
                      <a:noFill/>
                      <a:ln w="38100">
                        <a:noFill/>
                        <a:miter/>
                      </a:ln>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p:txBody>
          <a:bodyPr anchor="b" anchorCtr="0"/>
          <a:p>
            <a:r>
              <a:rPr lang="zh-CN" altLang="en-US"/>
              <a:t>锐化</a:t>
            </a:r>
            <a:endParaRPr lang="zh-CN" altLang="en-US"/>
          </a:p>
        </p:txBody>
      </p:sp>
      <p:sp>
        <p:nvSpPr>
          <p:cNvPr id="29698" name="内容占位符 2"/>
          <p:cNvSpPr>
            <a:spLocks noGrp="1"/>
          </p:cNvSpPr>
          <p:nvPr>
            <p:ph idx="1"/>
          </p:nvPr>
        </p:nvSpPr>
        <p:spPr>
          <a:xfrm>
            <a:off x="819150" y="1625600"/>
            <a:ext cx="7864475" cy="4316413"/>
          </a:xfrm>
        </p:spPr>
        <p:txBody>
          <a:bodyPr anchor="t" anchorCtr="0"/>
          <a:p>
            <a:r>
              <a:rPr lang="zh-CN" altLang="en-US" sz="2400"/>
              <a:t>拉普拉斯算子锐化图像的后处理（背景和边缘）：</a:t>
            </a:r>
            <a:endParaRPr lang="zh-CN" altLang="en-US" sz="2400"/>
          </a:p>
          <a:p>
            <a:r>
              <a:rPr lang="zh-CN" altLang="en-US" sz="2400"/>
              <a:t>由于拉普拉斯是一种微分算子，拉普拉斯图像强调原图中的灰度突变区域，衰减灰度变化慢区域，恒定区域变为0。</a:t>
            </a:r>
            <a:endParaRPr lang="zh-CN" altLang="en-US" sz="2400"/>
          </a:p>
          <a:p>
            <a:r>
              <a:rPr lang="zh-CN" altLang="en-US" sz="2400"/>
              <a:t>将原始图像和拉普拉斯图像叠加在一起的简单方法可以保护拉普拉斯锐化处理的效果，同时又能复原背景信息。所以适用拉普拉斯变换对图像锐化增强的基本方法可表示为：</a:t>
            </a:r>
            <a:endParaRPr lang="zh-CN" altLang="en-US"/>
          </a:p>
          <a:p>
            <a:endParaRPr lang="zh-CN" altLang="en-US"/>
          </a:p>
          <a:p>
            <a:endParaRPr lang="zh-CN" altLang="en-US"/>
          </a:p>
        </p:txBody>
      </p:sp>
      <p:pic>
        <p:nvPicPr>
          <p:cNvPr id="29699" name="图片 3" descr="20190323104322246[1]"/>
          <p:cNvPicPr>
            <a:picLocks noChangeAspect="1"/>
          </p:cNvPicPr>
          <p:nvPr/>
        </p:nvPicPr>
        <p:blipFill>
          <a:blip r:embed="rId1"/>
          <a:stretch>
            <a:fillRect/>
          </a:stretch>
        </p:blipFill>
        <p:spPr>
          <a:xfrm>
            <a:off x="1370013" y="4987925"/>
            <a:ext cx="6923087" cy="814388"/>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p:txBody>
          <a:bodyPr anchor="b" anchorCtr="0"/>
          <a:p>
            <a:r>
              <a:rPr lang="zh-CN" altLang="en-US"/>
              <a:t>锐化</a:t>
            </a:r>
            <a:endParaRPr lang="zh-CN" altLang="en-US"/>
          </a:p>
        </p:txBody>
      </p:sp>
      <p:sp>
        <p:nvSpPr>
          <p:cNvPr id="30722" name="内容占位符 2"/>
          <p:cNvSpPr>
            <a:spLocks noGrp="1"/>
          </p:cNvSpPr>
          <p:nvPr>
            <p:ph idx="1"/>
          </p:nvPr>
        </p:nvSpPr>
        <p:spPr>
          <a:xfrm>
            <a:off x="1370013" y="1666875"/>
            <a:ext cx="7313612" cy="4275138"/>
          </a:xfrm>
        </p:spPr>
        <p:txBody>
          <a:bodyPr anchor="t" anchorCtr="0"/>
          <a:p>
            <a:r>
              <a:rPr lang="zh-CN" altLang="en-US" sz="2400"/>
              <a:t>小结：</a:t>
            </a:r>
            <a:endParaRPr lang="zh-CN" altLang="en-US" sz="2400"/>
          </a:p>
          <a:p>
            <a:r>
              <a:rPr lang="zh-CN" altLang="en-US" sz="2400"/>
              <a:t>梯度锐化</a:t>
            </a:r>
            <a:endParaRPr lang="zh-CN" altLang="en-US" sz="2400"/>
          </a:p>
          <a:p>
            <a:r>
              <a:rPr lang="zh-CN" altLang="en-US" sz="2400"/>
              <a:t>去除变化慢的背景</a:t>
            </a:r>
            <a:endParaRPr lang="zh-CN" altLang="en-US" sz="2400"/>
          </a:p>
          <a:p>
            <a:r>
              <a:rPr lang="zh-CN" altLang="en-US" sz="2400"/>
              <a:t>在灰度平坦区域中增强细小的突变</a:t>
            </a:r>
            <a:endParaRPr lang="zh-CN" altLang="en-US" sz="2400"/>
          </a:p>
          <a:p>
            <a:r>
              <a:rPr lang="zh-CN" altLang="en-US" sz="2400"/>
              <a:t>突出灰度图像中看不见的斑点</a:t>
            </a:r>
            <a:endParaRPr lang="zh-CN" altLang="en-US" sz="2400"/>
          </a:p>
          <a:p>
            <a:r>
              <a:rPr lang="zh-CN" altLang="en-US" sz="2400"/>
              <a:t>拉普拉斯锐化</a:t>
            </a:r>
            <a:endParaRPr lang="zh-CN" altLang="en-US" sz="2400"/>
          </a:p>
          <a:p>
            <a:r>
              <a:rPr lang="zh-CN" altLang="en-US" sz="2400"/>
              <a:t>增强灰度突变处的对比度，形成细节比较好</a:t>
            </a:r>
            <a:endParaRPr lang="zh-CN" altLang="en-US" sz="2400"/>
          </a:p>
          <a:p>
            <a:r>
              <a:rPr lang="zh-CN" altLang="en-US" sz="2400"/>
              <a:t>大多数应用中，对图像增强来说二阶微分处理比一阶微分好，因为形成细节的能力强， 而一阶微分处理主要用于提取边缘。</a:t>
            </a:r>
            <a:endParaRPr lang="zh-CN"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2"/>
          <p:cNvSpPr>
            <a:spLocks noGrp="1"/>
          </p:cNvSpPr>
          <p:nvPr>
            <p:ph type="title"/>
          </p:nvPr>
        </p:nvSpPr>
        <p:spPr/>
        <p:txBody>
          <a:bodyPr vert="horz" wrap="square" lIns="91440" tIns="45720" rIns="91440" bIns="45720" anchor="ctr" anchorCtr="0"/>
          <a:p>
            <a:pPr eaLnBrk="1" hangingPunct="1"/>
            <a:r>
              <a:rPr lang="en-IE" altLang="zh-CN" dirty="0"/>
              <a:t>Laplacian Image Enhancement</a:t>
            </a:r>
            <a:endParaRPr lang="en-US" altLang="zh-CN" dirty="0"/>
          </a:p>
        </p:txBody>
      </p:sp>
      <p:sp>
        <p:nvSpPr>
          <p:cNvPr id="31746" name="Rectangle 3"/>
          <p:cNvSpPr>
            <a:spLocks noGrp="1"/>
          </p:cNvSpPr>
          <p:nvPr>
            <p:ph idx="1"/>
          </p:nvPr>
        </p:nvSpPr>
        <p:spPr>
          <a:xfrm>
            <a:off x="457200" y="4598988"/>
            <a:ext cx="8229600" cy="2259012"/>
          </a:xfrm>
        </p:spPr>
        <p:txBody>
          <a:bodyPr vert="horz" wrap="square" lIns="91440" tIns="45720" rIns="91440" bIns="45720" anchor="t" anchorCtr="0"/>
          <a:p>
            <a:pPr marL="0" indent="0" eaLnBrk="1" hangingPunct="1">
              <a:buNone/>
            </a:pPr>
            <a:r>
              <a:rPr lang="en-IE" altLang="zh-CN" dirty="0"/>
              <a:t>In the final sharpened image edges and fine detail are much more obvious</a:t>
            </a:r>
            <a:endParaRPr lang="en-US" altLang="zh-CN" dirty="0"/>
          </a:p>
        </p:txBody>
      </p:sp>
      <p:pic>
        <p:nvPicPr>
          <p:cNvPr id="31747" name="Picture 4"/>
          <p:cNvPicPr>
            <a:picLocks noChangeAspect="1"/>
          </p:cNvPicPr>
          <p:nvPr/>
        </p:nvPicPr>
        <p:blipFill>
          <a:blip r:embed="rId1"/>
          <a:srcRect l="18866" r="40298" b="50000"/>
          <a:stretch>
            <a:fillRect/>
          </a:stretch>
        </p:blipFill>
        <p:spPr>
          <a:xfrm>
            <a:off x="501650" y="1322388"/>
            <a:ext cx="2298700" cy="2613025"/>
          </a:xfrm>
          <a:prstGeom prst="rect">
            <a:avLst/>
          </a:prstGeom>
          <a:noFill/>
          <a:ln w="9525">
            <a:noFill/>
          </a:ln>
        </p:spPr>
      </p:pic>
      <p:grpSp>
        <p:nvGrpSpPr>
          <p:cNvPr id="31748" name="Group 5"/>
          <p:cNvGrpSpPr/>
          <p:nvPr/>
        </p:nvGrpSpPr>
        <p:grpSpPr>
          <a:xfrm>
            <a:off x="-3175" y="1631950"/>
            <a:ext cx="260350" cy="5229225"/>
            <a:chOff x="-2" y="1034"/>
            <a:chExt cx="164" cy="3294"/>
          </a:xfrm>
        </p:grpSpPr>
        <p:pic>
          <p:nvPicPr>
            <p:cNvPr id="31749"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31750"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1751" name="Picture 9"/>
          <p:cNvPicPr>
            <a:picLocks noChangeAspect="1"/>
          </p:cNvPicPr>
          <p:nvPr/>
        </p:nvPicPr>
        <p:blipFill>
          <a:blip r:embed="rId1"/>
          <a:srcRect l="59193" t="49666"/>
          <a:stretch>
            <a:fillRect/>
          </a:stretch>
        </p:blipFill>
        <p:spPr>
          <a:xfrm>
            <a:off x="6337300" y="1314450"/>
            <a:ext cx="2297113" cy="2630488"/>
          </a:xfrm>
          <a:prstGeom prst="rect">
            <a:avLst/>
          </a:prstGeom>
          <a:noFill/>
          <a:ln w="9525">
            <a:noFill/>
          </a:ln>
        </p:spPr>
      </p:pic>
      <p:sp>
        <p:nvSpPr>
          <p:cNvPr id="31752" name="Text Box 10"/>
          <p:cNvSpPr txBox="1"/>
          <p:nvPr/>
        </p:nvSpPr>
        <p:spPr>
          <a:xfrm>
            <a:off x="2868613" y="2092325"/>
            <a:ext cx="412750" cy="914400"/>
          </a:xfrm>
          <a:prstGeom prst="rect">
            <a:avLst/>
          </a:prstGeom>
          <a:noFill/>
          <a:ln w="12700">
            <a:noFill/>
          </a:ln>
        </p:spPr>
        <p:txBody>
          <a:bodyPr wrap="none" anchor="t" anchorCtr="0">
            <a:spAutoFit/>
          </a:bodyPr>
          <a:p>
            <a:pPr algn="ctr"/>
            <a:r>
              <a:rPr lang="en-IE" altLang="zh-CN" sz="5400" dirty="0">
                <a:latin typeface="Verdana" panose="020B0604030504040204" pitchFamily="-112" charset="0"/>
                <a:ea typeface="MS PGothic" panose="020B0600070205080204" pitchFamily="-109" charset="-128"/>
              </a:rPr>
              <a:t>-</a:t>
            </a:r>
            <a:endParaRPr lang="en-US" altLang="zh-CN" sz="5400" dirty="0">
              <a:latin typeface="Verdana" panose="020B0604030504040204" pitchFamily="-112" charset="0"/>
              <a:ea typeface="MS PGothic" panose="020B0600070205080204" pitchFamily="-109" charset="-128"/>
            </a:endParaRPr>
          </a:p>
        </p:txBody>
      </p:sp>
      <p:sp>
        <p:nvSpPr>
          <p:cNvPr id="31753" name="Text Box 11"/>
          <p:cNvSpPr txBox="1"/>
          <p:nvPr/>
        </p:nvSpPr>
        <p:spPr>
          <a:xfrm>
            <a:off x="5684838" y="2173288"/>
            <a:ext cx="584200" cy="914400"/>
          </a:xfrm>
          <a:prstGeom prst="rect">
            <a:avLst/>
          </a:prstGeom>
          <a:noFill/>
          <a:ln w="12700">
            <a:noFill/>
          </a:ln>
        </p:spPr>
        <p:txBody>
          <a:bodyPr wrap="none" anchor="t" anchorCtr="0">
            <a:spAutoFit/>
          </a:bodyPr>
          <a:p>
            <a:pPr algn="ctr"/>
            <a:r>
              <a:rPr lang="en-IE" altLang="zh-CN" sz="5400" dirty="0">
                <a:latin typeface="Verdana" panose="020B0604030504040204" pitchFamily="-112" charset="0"/>
                <a:ea typeface="MS PGothic" panose="020B0600070205080204" pitchFamily="-109" charset="-128"/>
              </a:rPr>
              <a:t>=</a:t>
            </a:r>
            <a:endParaRPr lang="en-US" altLang="zh-CN" sz="5400" dirty="0">
              <a:latin typeface="Verdana" panose="020B0604030504040204" pitchFamily="-112" charset="0"/>
              <a:ea typeface="MS PGothic" panose="020B0600070205080204" pitchFamily="-109" charset="-128"/>
            </a:endParaRPr>
          </a:p>
        </p:txBody>
      </p:sp>
      <p:sp>
        <p:nvSpPr>
          <p:cNvPr id="31754" name="Text Box 18"/>
          <p:cNvSpPr txBox="1"/>
          <p:nvPr/>
        </p:nvSpPr>
        <p:spPr>
          <a:xfrm>
            <a:off x="1182688" y="3860800"/>
            <a:ext cx="9715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Original</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Image</a:t>
            </a:r>
            <a:endParaRPr lang="en-US" altLang="zh-CN" sz="1800" dirty="0">
              <a:latin typeface="Verdana" panose="020B0604030504040204" pitchFamily="-112" charset="0"/>
              <a:ea typeface="MS PGothic" panose="020B0600070205080204" pitchFamily="-109" charset="-128"/>
            </a:endParaRPr>
          </a:p>
        </p:txBody>
      </p:sp>
      <p:sp>
        <p:nvSpPr>
          <p:cNvPr id="31755" name="Text Box 19"/>
          <p:cNvSpPr txBox="1"/>
          <p:nvPr/>
        </p:nvSpPr>
        <p:spPr>
          <a:xfrm>
            <a:off x="3706813" y="3860800"/>
            <a:ext cx="16446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Laplacian</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Filtered Image</a:t>
            </a:r>
            <a:endParaRPr lang="en-US" altLang="zh-CN" sz="1800" dirty="0">
              <a:latin typeface="Verdana" panose="020B0604030504040204" pitchFamily="-112" charset="0"/>
              <a:ea typeface="MS PGothic" panose="020B0600070205080204" pitchFamily="-109" charset="-128"/>
            </a:endParaRPr>
          </a:p>
        </p:txBody>
      </p:sp>
      <p:sp>
        <p:nvSpPr>
          <p:cNvPr id="31756" name="Text Box 20"/>
          <p:cNvSpPr txBox="1"/>
          <p:nvPr/>
        </p:nvSpPr>
        <p:spPr>
          <a:xfrm>
            <a:off x="6840538" y="3860800"/>
            <a:ext cx="1301750" cy="641350"/>
          </a:xfrm>
          <a:prstGeom prst="rect">
            <a:avLst/>
          </a:prstGeom>
          <a:noFill/>
          <a:ln w="12700">
            <a:noFill/>
          </a:ln>
        </p:spPr>
        <p:txBody>
          <a:bodyPr wrap="none" anchor="t" anchorCtr="0">
            <a:spAutoFit/>
          </a:bodyPr>
          <a:p>
            <a:pPr algn="ctr"/>
            <a:r>
              <a:rPr lang="en-IE" altLang="zh-CN" sz="1800" dirty="0">
                <a:latin typeface="Verdana" panose="020B0604030504040204" pitchFamily="-112" charset="0"/>
                <a:ea typeface="MS PGothic" panose="020B0600070205080204" pitchFamily="-109" charset="-128"/>
              </a:rPr>
              <a:t>Sharpened</a:t>
            </a:r>
            <a:br>
              <a:rPr lang="en-IE" altLang="zh-CN" sz="1800" dirty="0">
                <a:latin typeface="Verdana" panose="020B0604030504040204" pitchFamily="-112" charset="0"/>
                <a:ea typeface="MS PGothic" panose="020B0600070205080204" pitchFamily="-109" charset="-128"/>
              </a:rPr>
            </a:br>
            <a:r>
              <a:rPr lang="en-IE" altLang="zh-CN" sz="1800" dirty="0">
                <a:latin typeface="Verdana" panose="020B0604030504040204" pitchFamily="-112" charset="0"/>
                <a:ea typeface="MS PGothic" panose="020B0600070205080204" pitchFamily="-109" charset="-128"/>
              </a:rPr>
              <a:t>Image</a:t>
            </a:r>
            <a:endParaRPr lang="en-US" altLang="zh-CN" sz="1800" dirty="0">
              <a:latin typeface="Verdana" panose="020B0604030504040204" pitchFamily="-112" charset="0"/>
              <a:ea typeface="MS PGothic" panose="020B0600070205080204" pitchFamily="-109" charset="-128"/>
            </a:endParaRPr>
          </a:p>
        </p:txBody>
      </p:sp>
      <p:pic>
        <p:nvPicPr>
          <p:cNvPr id="31757" name="Picture 23"/>
          <p:cNvPicPr>
            <a:picLocks noChangeAspect="1"/>
          </p:cNvPicPr>
          <p:nvPr/>
        </p:nvPicPr>
        <p:blipFill>
          <a:blip r:embed="rId1"/>
          <a:srcRect l="59731" b="50000"/>
          <a:stretch>
            <a:fillRect/>
          </a:stretch>
        </p:blipFill>
        <p:spPr>
          <a:xfrm>
            <a:off x="3349625" y="1322388"/>
            <a:ext cx="2266950" cy="261302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9218" name="Rectangle 2"/>
          <p:cNvSpPr>
            <a:spLocks noGrp="1"/>
          </p:cNvSpPr>
          <p:nvPr>
            <p:ph type="subTitle" idx="1"/>
          </p:nvPr>
        </p:nvSpPr>
        <p:spPr>
          <a:xfrm>
            <a:off x="1042988" y="1773238"/>
            <a:ext cx="7777163" cy="412591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900" b="0" i="0" u="none" strike="noStrike" kern="0" cap="none" spc="0" normalizeH="0" baseline="0" noProof="1" dirty="0">
                <a:solidFill>
                  <a:schemeClr val="tx1"/>
                </a:solidFill>
                <a:latin typeface="+mn-lt"/>
                <a:ea typeface="+mn-ea"/>
                <a:cs typeface="+mn-cs"/>
              </a:rPr>
              <a:t>图像锐化的目的是使灰度</a:t>
            </a:r>
            <a:r>
              <a:rPr kumimoji="0" lang="zh-CN" altLang="en-US" sz="2900" b="0" i="0" u="none" strike="noStrike" kern="0" cap="none" spc="0" normalizeH="0" baseline="0" noProof="1" dirty="0">
                <a:solidFill>
                  <a:srgbClr val="FF0000"/>
                </a:solidFill>
                <a:latin typeface="+mn-lt"/>
                <a:ea typeface="+mn-ea"/>
                <a:cs typeface="+mn-cs"/>
              </a:rPr>
              <a:t>反差</a:t>
            </a:r>
            <a:r>
              <a:rPr kumimoji="0" lang="zh-CN" altLang="en-US" sz="2900" b="0" i="0" u="none" strike="noStrike" kern="0" cap="none" spc="0" normalizeH="0" baseline="0" noProof="1" dirty="0">
                <a:solidFill>
                  <a:schemeClr val="tx1"/>
                </a:solidFill>
                <a:latin typeface="+mn-lt"/>
                <a:ea typeface="+mn-ea"/>
                <a:cs typeface="+mn-cs"/>
              </a:rPr>
              <a:t>增强，从而增强图像中边缘信息，有利于</a:t>
            </a:r>
            <a:r>
              <a:rPr kumimoji="0" lang="zh-CN" altLang="en-US" sz="2900" b="0" i="0" u="none" strike="noStrike" kern="0" cap="none" spc="0" normalizeH="0" baseline="0" noProof="1" dirty="0">
                <a:solidFill>
                  <a:srgbClr val="CC3300"/>
                </a:solidFill>
                <a:latin typeface="+mn-lt"/>
                <a:ea typeface="+mn-ea"/>
                <a:cs typeface="+mn-cs"/>
              </a:rPr>
              <a:t>轮廓</a:t>
            </a:r>
            <a:r>
              <a:rPr kumimoji="0" lang="zh-CN" altLang="en-US" sz="2900" b="0" i="0" u="none" strike="noStrike" kern="0" cap="none" spc="0" normalizeH="0" baseline="0" noProof="1" dirty="0">
                <a:solidFill>
                  <a:schemeClr val="tx1"/>
                </a:solidFill>
                <a:latin typeface="+mn-lt"/>
                <a:ea typeface="+mn-ea"/>
                <a:cs typeface="+mn-cs"/>
              </a:rPr>
              <a:t>抽取。</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因为轮廓或边缘就是图像中</a:t>
            </a:r>
            <a:r>
              <a:rPr kumimoji="0" lang="zh-CN" altLang="en-US" sz="2900" b="0" i="0" u="none" strike="noStrike" kern="0" cap="none" spc="0" normalizeH="0" baseline="0" noProof="1" dirty="0">
                <a:solidFill>
                  <a:srgbClr val="FF0000"/>
                </a:solidFill>
                <a:latin typeface="+mn-lt"/>
                <a:ea typeface="+mn-ea"/>
                <a:cs typeface="+mn-cs"/>
              </a:rPr>
              <a:t>灰度变化率</a:t>
            </a:r>
            <a:r>
              <a:rPr kumimoji="0" lang="zh-CN" altLang="en-US" sz="2900" b="0" i="0" u="none" strike="noStrike" kern="0" cap="none" spc="0" normalizeH="0" baseline="0" noProof="1" dirty="0">
                <a:solidFill>
                  <a:schemeClr val="tx1"/>
                </a:solidFill>
                <a:latin typeface="+mn-lt"/>
                <a:ea typeface="+mn-ea"/>
                <a:cs typeface="+mn-cs"/>
              </a:rPr>
              <a:t>最大的地方。</a:t>
            </a:r>
            <a:endParaRPr kumimoji="0" lang="zh-CN" altLang="en-US" sz="29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zh-CN" altLang="en-US" sz="2900" b="0" i="0" u="none" strike="noStrike" kern="0" cap="none" spc="0" normalizeH="0" baseline="0" noProof="1" dirty="0">
                <a:solidFill>
                  <a:schemeClr val="tx1"/>
                </a:solidFill>
                <a:latin typeface="+mn-lt"/>
                <a:ea typeface="+mn-ea"/>
                <a:cs typeface="+mn-cs"/>
              </a:rPr>
              <a:t>     因此，为了把轮廓抽取出来，就是要找一种方法把图像的</a:t>
            </a:r>
            <a:r>
              <a:rPr kumimoji="0" lang="zh-CN" altLang="en-US" sz="2900" b="0" i="0" u="none" strike="noStrike" kern="0" cap="none" spc="0" normalizeH="0" baseline="0" noProof="1" dirty="0">
                <a:solidFill>
                  <a:srgbClr val="CC3300"/>
                </a:solidFill>
                <a:latin typeface="+mn-lt"/>
                <a:ea typeface="+mn-ea"/>
                <a:cs typeface="+mn-cs"/>
              </a:rPr>
              <a:t>最大灰度变化处</a:t>
            </a:r>
            <a:r>
              <a:rPr kumimoji="0" lang="zh-CN" altLang="en-US" sz="2900" b="0" i="0" u="none" strike="noStrike" kern="0" cap="none" spc="0" normalizeH="0" baseline="0" noProof="1" dirty="0">
                <a:solidFill>
                  <a:schemeClr val="tx1"/>
                </a:solidFill>
                <a:latin typeface="+mn-lt"/>
                <a:ea typeface="+mn-ea"/>
                <a:cs typeface="+mn-cs"/>
              </a:rPr>
              <a:t>找出来。</a:t>
            </a:r>
            <a:r>
              <a:rPr kumimoji="0" lang="zh-CN" altLang="en-US" sz="2500" b="0" i="0" u="none" strike="noStrike" kern="0" cap="none" spc="0" normalizeH="0" baseline="0" noProof="1" dirty="0">
                <a:solidFill>
                  <a:schemeClr val="tx1"/>
                </a:solidFill>
                <a:latin typeface="+mn-lt"/>
                <a:ea typeface="+mn-ea"/>
                <a:cs typeface="+mn-cs"/>
              </a:rPr>
              <a:t> </a:t>
            </a:r>
            <a:endParaRPr kumimoji="0" lang="zh-CN" altLang="en-US" sz="2500" b="0" i="0" u="none" strike="noStrike" kern="0" cap="none" spc="0" normalizeH="0" baseline="0" noProof="1" dirty="0">
              <a:solidFill>
                <a:schemeClr val="tx1"/>
              </a:solidFill>
              <a:latin typeface="+mn-lt"/>
              <a:ea typeface="+mn-ea"/>
              <a:cs typeface="+mn-cs"/>
            </a:endParaRPr>
          </a:p>
        </p:txBody>
      </p:sp>
      <p:sp>
        <p:nvSpPr>
          <p:cNvPr id="11267" name="Rectangle 3"/>
          <p:cNvSpPr>
            <a:spLocks noGrp="1"/>
          </p:cNvSpPr>
          <p:nvPr>
            <p:ph type="ctrTitle"/>
          </p:nvPr>
        </p:nvSpPr>
        <p:spPr>
          <a:xfrm>
            <a:off x="539750" y="765175"/>
            <a:ext cx="7766050" cy="1223963"/>
          </a:xfrm>
        </p:spPr>
        <p:txBody>
          <a:bodyPr vert="horz" wrap="square" lIns="91440" tIns="45720" rIns="91440" bIns="45720" anchor="b" anchorCtr="0"/>
          <a:p>
            <a:pPr eaLnBrk="1" hangingPunct="1">
              <a:buClrTx/>
              <a:buSzTx/>
              <a:buFontTx/>
            </a:pPr>
            <a:r>
              <a:rPr lang="en-US" altLang="zh-CN" dirty="0">
                <a:latin typeface="+mj-lt"/>
                <a:ea typeface="+mj-ea"/>
                <a:cs typeface="+mj-cs"/>
              </a:rPr>
              <a:t>5.3 </a:t>
            </a:r>
            <a:r>
              <a:rPr lang="zh-CN" altLang="en-US" dirty="0">
                <a:latin typeface="+mj-lt"/>
                <a:ea typeface="+mj-ea"/>
                <a:cs typeface="+mj-cs"/>
              </a:rPr>
              <a:t>图像的锐化</a:t>
            </a:r>
            <a:br>
              <a:rPr lang="zh-CN" altLang="en-US" b="1" dirty="0">
                <a:latin typeface="+mj-lt"/>
                <a:ea typeface="+mj-ea"/>
                <a:cs typeface="+mj-cs"/>
              </a:rPr>
            </a:br>
            <a:endParaRPr lang="zh-CN" altLang="en-US" b="1" dirty="0">
              <a:latin typeface="+mj-lt"/>
              <a:ea typeface="+mj-ea"/>
              <a:cs typeface="+mj-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Rectangle 2"/>
          <p:cNvSpPr>
            <a:spLocks noGrp="1"/>
          </p:cNvSpPr>
          <p:nvPr>
            <p:ph type="title"/>
          </p:nvPr>
        </p:nvSpPr>
        <p:spPr/>
        <p:txBody>
          <a:bodyPr vert="horz" wrap="square" lIns="91440" tIns="45720" rIns="91440" bIns="45720" anchor="ctr" anchorCtr="0"/>
          <a:p>
            <a:pPr eaLnBrk="1" hangingPunct="1"/>
            <a:r>
              <a:rPr lang="en-IE" altLang="zh-CN" dirty="0"/>
              <a:t>Laplacian Image Enhancement</a:t>
            </a:r>
            <a:endParaRPr lang="en-US" altLang="zh-CN" dirty="0"/>
          </a:p>
        </p:txBody>
      </p:sp>
      <p:pic>
        <p:nvPicPr>
          <p:cNvPr id="33794" name="Picture 4"/>
          <p:cNvPicPr>
            <a:picLocks noChangeAspect="1"/>
          </p:cNvPicPr>
          <p:nvPr/>
        </p:nvPicPr>
        <p:blipFill>
          <a:blip r:embed="rId1"/>
          <a:srcRect l="18866" r="40298" b="50000"/>
          <a:stretch>
            <a:fillRect/>
          </a:stretch>
        </p:blipFill>
        <p:spPr>
          <a:xfrm>
            <a:off x="187325" y="1606550"/>
            <a:ext cx="4333875" cy="4926013"/>
          </a:xfrm>
          <a:prstGeom prst="rect">
            <a:avLst/>
          </a:prstGeom>
          <a:noFill/>
          <a:ln w="9525">
            <a:noFill/>
          </a:ln>
        </p:spPr>
      </p:pic>
      <p:grpSp>
        <p:nvGrpSpPr>
          <p:cNvPr id="33795" name="Group 5"/>
          <p:cNvGrpSpPr/>
          <p:nvPr/>
        </p:nvGrpSpPr>
        <p:grpSpPr>
          <a:xfrm>
            <a:off x="-3175" y="1631950"/>
            <a:ext cx="260350" cy="5229225"/>
            <a:chOff x="-2" y="1034"/>
            <a:chExt cx="164" cy="3294"/>
          </a:xfrm>
        </p:grpSpPr>
        <p:pic>
          <p:nvPicPr>
            <p:cNvPr id="33796"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33797"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3798" name="Picture 9"/>
          <p:cNvPicPr>
            <a:picLocks noChangeAspect="1"/>
          </p:cNvPicPr>
          <p:nvPr/>
        </p:nvPicPr>
        <p:blipFill>
          <a:blip r:embed="rId1"/>
          <a:srcRect l="59193" t="49666"/>
          <a:stretch>
            <a:fillRect/>
          </a:stretch>
        </p:blipFill>
        <p:spPr>
          <a:xfrm>
            <a:off x="4573588" y="1598613"/>
            <a:ext cx="4330700" cy="4959350"/>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p:txBody>
          <a:bodyPr vert="horz" wrap="square" lIns="91440" tIns="45720" rIns="91440" bIns="45720" anchor="ctr" anchorCtr="0"/>
          <a:p>
            <a:pPr eaLnBrk="1" hangingPunct="1"/>
            <a:r>
              <a:rPr lang="en-IE" altLang="zh-CN" dirty="0"/>
              <a:t>Simplified Image Enhancement (cont…)</a:t>
            </a:r>
            <a:endParaRPr lang="en-US" altLang="zh-CN" dirty="0"/>
          </a:p>
        </p:txBody>
      </p:sp>
      <p:sp>
        <p:nvSpPr>
          <p:cNvPr id="35842" name="Rectangle 3"/>
          <p:cNvSpPr>
            <a:spLocks noGrp="1"/>
          </p:cNvSpPr>
          <p:nvPr>
            <p:ph idx="1"/>
          </p:nvPr>
        </p:nvSpPr>
        <p:spPr/>
        <p:txBody>
          <a:bodyPr vert="horz" wrap="square" lIns="91440" tIns="45720" rIns="91440" bIns="45720" anchor="t" anchorCtr="0"/>
          <a:p>
            <a:pPr marL="0" indent="0" eaLnBrk="1" hangingPunct="1">
              <a:buNone/>
            </a:pPr>
            <a:r>
              <a:rPr lang="en-IE" altLang="zh-CN" dirty="0"/>
              <a:t>This gives us a new filter which does the whole job for us in one step</a:t>
            </a:r>
            <a:endParaRPr lang="en-US" altLang="zh-CN" dirty="0"/>
          </a:p>
        </p:txBody>
      </p:sp>
      <p:pic>
        <p:nvPicPr>
          <p:cNvPr id="35843" name="Picture 14"/>
          <p:cNvPicPr>
            <a:picLocks noChangeAspect="1"/>
          </p:cNvPicPr>
          <p:nvPr/>
        </p:nvPicPr>
        <p:blipFill>
          <a:blip r:embed="rId1"/>
          <a:srcRect l="9874" t="42604" r="44447" b="13454"/>
          <a:stretch>
            <a:fillRect/>
          </a:stretch>
        </p:blipFill>
        <p:spPr>
          <a:xfrm>
            <a:off x="5962650" y="3086100"/>
            <a:ext cx="2416175" cy="2239963"/>
          </a:xfrm>
          <a:prstGeom prst="rect">
            <a:avLst/>
          </a:prstGeom>
          <a:noFill/>
          <a:ln w="9525">
            <a:noFill/>
          </a:ln>
        </p:spPr>
      </p:pic>
      <p:sp>
        <p:nvSpPr>
          <p:cNvPr id="35844" name="AutoShape 16"/>
          <p:cNvSpPr/>
          <p:nvPr/>
        </p:nvSpPr>
        <p:spPr>
          <a:xfrm>
            <a:off x="3094038" y="3751263"/>
            <a:ext cx="2938462" cy="896937"/>
          </a:xfrm>
          <a:prstGeom prst="rightArrow">
            <a:avLst>
              <a:gd name="adj1" fmla="val 50092"/>
              <a:gd name="adj2" fmla="val 46199"/>
            </a:avLst>
          </a:prstGeom>
          <a:solidFill>
            <a:schemeClr val="accent1"/>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grpSp>
        <p:nvGrpSpPr>
          <p:cNvPr id="35845" name="Group 4"/>
          <p:cNvGrpSpPr/>
          <p:nvPr/>
        </p:nvGrpSpPr>
        <p:grpSpPr>
          <a:xfrm>
            <a:off x="3592513" y="3263900"/>
            <a:ext cx="1893887" cy="1884363"/>
            <a:chOff x="3689" y="895"/>
            <a:chExt cx="988" cy="983"/>
          </a:xfrm>
        </p:grpSpPr>
        <p:sp>
          <p:nvSpPr>
            <p:cNvPr id="35846" name="Rectangle 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47" name="Rectangle 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48" name="Rectangle 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49" name="Rectangle 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0" name="Rectangle 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5</a:t>
              </a:r>
              <a:endParaRPr lang="en-US" altLang="zh-CN" sz="2400" dirty="0">
                <a:latin typeface="Verdana" panose="020B0604030504040204" pitchFamily="-112" charset="0"/>
                <a:ea typeface="MS PGothic" panose="020B0600070205080204" pitchFamily="-109" charset="-128"/>
              </a:endParaRPr>
            </a:p>
          </p:txBody>
        </p:sp>
        <p:sp>
          <p:nvSpPr>
            <p:cNvPr id="35851" name="Rectangle 1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2" name="Rectangle 1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5853" name="Rectangle 1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5854" name="Rectangle 1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grpSp>
      <p:pic>
        <p:nvPicPr>
          <p:cNvPr id="35855" name="Picture 15"/>
          <p:cNvPicPr>
            <a:picLocks noChangeAspect="1"/>
          </p:cNvPicPr>
          <p:nvPr/>
        </p:nvPicPr>
        <p:blipFill>
          <a:blip r:embed="rId1"/>
          <a:srcRect l="54951" b="57022"/>
          <a:stretch>
            <a:fillRect/>
          </a:stretch>
        </p:blipFill>
        <p:spPr>
          <a:xfrm>
            <a:off x="701675" y="3109913"/>
            <a:ext cx="2382838" cy="2190750"/>
          </a:xfrm>
          <a:prstGeom prst="rect">
            <a:avLst/>
          </a:prstGeom>
          <a:noFill/>
          <a:ln w="9525">
            <a:noFill/>
          </a:ln>
        </p:spPr>
      </p:pic>
      <p:grpSp>
        <p:nvGrpSpPr>
          <p:cNvPr id="35856" name="Group 31"/>
          <p:cNvGrpSpPr/>
          <p:nvPr/>
        </p:nvGrpSpPr>
        <p:grpSpPr>
          <a:xfrm>
            <a:off x="-3175" y="1631950"/>
            <a:ext cx="260350" cy="5229225"/>
            <a:chOff x="-2" y="1034"/>
            <a:chExt cx="164" cy="3294"/>
          </a:xfrm>
        </p:grpSpPr>
        <p:pic>
          <p:nvPicPr>
            <p:cNvPr id="35857" name="Picture 32"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35858" name="Rectangle 33"/>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p:txBody>
          <a:bodyPr vert="horz" wrap="square" lIns="91440" tIns="45720" rIns="91440" bIns="45720" anchor="ctr" anchorCtr="0"/>
          <a:p>
            <a:pPr eaLnBrk="1" hangingPunct="1"/>
            <a:r>
              <a:rPr lang="en-IE" altLang="zh-CN" dirty="0"/>
              <a:t>Variants On The Simple Laplacian</a:t>
            </a:r>
            <a:endParaRPr lang="en-US" altLang="zh-CN" dirty="0"/>
          </a:p>
        </p:txBody>
      </p:sp>
      <p:sp>
        <p:nvSpPr>
          <p:cNvPr id="37890" name="Rectangle 3"/>
          <p:cNvSpPr>
            <a:spLocks noGrp="1"/>
          </p:cNvSpPr>
          <p:nvPr>
            <p:ph idx="1"/>
          </p:nvPr>
        </p:nvSpPr>
        <p:spPr/>
        <p:txBody>
          <a:bodyPr vert="horz" wrap="square" lIns="91440" tIns="45720" rIns="91440" bIns="45720" anchor="t" anchorCtr="0"/>
          <a:p>
            <a:pPr marL="0" indent="0" eaLnBrk="1" hangingPunct="1">
              <a:buNone/>
            </a:pPr>
            <a:r>
              <a:rPr lang="en-IE" altLang="zh-CN" dirty="0"/>
              <a:t>There are lots of slightly different versions of the Laplacian that can be used:</a:t>
            </a:r>
            <a:endParaRPr lang="en-US" altLang="zh-CN" dirty="0"/>
          </a:p>
        </p:txBody>
      </p:sp>
      <p:grpSp>
        <p:nvGrpSpPr>
          <p:cNvPr id="46084" name="Group 4"/>
          <p:cNvGrpSpPr/>
          <p:nvPr/>
        </p:nvGrpSpPr>
        <p:grpSpPr>
          <a:xfrm>
            <a:off x="1284288" y="2522538"/>
            <a:ext cx="1630362" cy="1622425"/>
            <a:chOff x="3689" y="895"/>
            <a:chExt cx="988" cy="983"/>
          </a:xfrm>
        </p:grpSpPr>
        <p:sp>
          <p:nvSpPr>
            <p:cNvPr id="37892" name="Rectangle 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3" name="Rectangle 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4" name="Rectangle 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5" name="Rectangle 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6" name="Rectangle 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-4</a:t>
              </a:r>
              <a:endParaRPr lang="en-US" altLang="zh-CN" sz="2400" dirty="0">
                <a:latin typeface="Verdana" panose="020B0604030504040204" pitchFamily="-112" charset="0"/>
                <a:ea typeface="MS PGothic" panose="020B0600070205080204" pitchFamily="-109" charset="-128"/>
              </a:endParaRPr>
            </a:p>
          </p:txBody>
        </p:sp>
        <p:sp>
          <p:nvSpPr>
            <p:cNvPr id="37897" name="Rectangle 1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898" name="Rectangle 1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sp>
          <p:nvSpPr>
            <p:cNvPr id="37899" name="Rectangle 1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0" name="Rectangle 1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0</a:t>
              </a:r>
              <a:endParaRPr lang="en-US" altLang="zh-CN" sz="2400" dirty="0">
                <a:latin typeface="Verdana" panose="020B0604030504040204" pitchFamily="-112" charset="0"/>
                <a:ea typeface="MS PGothic" panose="020B0600070205080204" pitchFamily="-109" charset="-128"/>
              </a:endParaRPr>
            </a:p>
          </p:txBody>
        </p:sp>
      </p:grpSp>
      <p:grpSp>
        <p:nvGrpSpPr>
          <p:cNvPr id="46085" name="Group 14"/>
          <p:cNvGrpSpPr/>
          <p:nvPr/>
        </p:nvGrpSpPr>
        <p:grpSpPr>
          <a:xfrm>
            <a:off x="4859338" y="2522538"/>
            <a:ext cx="1630362" cy="1622425"/>
            <a:chOff x="3689" y="895"/>
            <a:chExt cx="988" cy="983"/>
          </a:xfrm>
        </p:grpSpPr>
        <p:sp>
          <p:nvSpPr>
            <p:cNvPr id="37902" name="Rectangle 15"/>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3" name="Rectangle 16"/>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4" name="Rectangle 17"/>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5" name="Rectangle 18"/>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6" name="Rectangle 19"/>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-8</a:t>
              </a:r>
              <a:endParaRPr lang="en-US" altLang="zh-CN" sz="2400" dirty="0">
                <a:latin typeface="Verdana" panose="020B0604030504040204" pitchFamily="-112" charset="0"/>
                <a:ea typeface="MS PGothic" panose="020B0600070205080204" pitchFamily="-109" charset="-128"/>
              </a:endParaRPr>
            </a:p>
          </p:txBody>
        </p:sp>
        <p:sp>
          <p:nvSpPr>
            <p:cNvPr id="37907" name="Rectangle 20"/>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8" name="Rectangle 21"/>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09" name="Rectangle 22"/>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0" name="Rectangle 23"/>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grpSp>
      <p:pic>
        <p:nvPicPr>
          <p:cNvPr id="37911" name="Picture 35"/>
          <p:cNvPicPr>
            <a:picLocks noChangeAspect="1"/>
          </p:cNvPicPr>
          <p:nvPr/>
        </p:nvPicPr>
        <p:blipFill>
          <a:blip r:embed="rId1"/>
          <a:srcRect l="55252" t="42946" b="13765"/>
          <a:stretch>
            <a:fillRect/>
          </a:stretch>
        </p:blipFill>
        <p:spPr>
          <a:xfrm>
            <a:off x="6016625" y="4540250"/>
            <a:ext cx="2366963" cy="2206625"/>
          </a:xfrm>
          <a:prstGeom prst="rect">
            <a:avLst/>
          </a:prstGeom>
          <a:noFill/>
          <a:ln w="9525">
            <a:noFill/>
          </a:ln>
        </p:spPr>
      </p:pic>
      <p:sp>
        <p:nvSpPr>
          <p:cNvPr id="37912" name="AutoShape 36"/>
          <p:cNvSpPr/>
          <p:nvPr/>
        </p:nvSpPr>
        <p:spPr>
          <a:xfrm>
            <a:off x="3084513" y="5203825"/>
            <a:ext cx="2938462" cy="896938"/>
          </a:xfrm>
          <a:prstGeom prst="rightArrow">
            <a:avLst>
              <a:gd name="adj1" fmla="val 50092"/>
              <a:gd name="adj2" fmla="val 46199"/>
            </a:avLst>
          </a:prstGeom>
          <a:solidFill>
            <a:schemeClr val="accent1"/>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grpSp>
        <p:nvGrpSpPr>
          <p:cNvPr id="37913" name="Group 37"/>
          <p:cNvGrpSpPr/>
          <p:nvPr/>
        </p:nvGrpSpPr>
        <p:grpSpPr>
          <a:xfrm>
            <a:off x="3582988" y="4716463"/>
            <a:ext cx="1893887" cy="1884362"/>
            <a:chOff x="3689" y="895"/>
            <a:chExt cx="988" cy="983"/>
          </a:xfrm>
        </p:grpSpPr>
        <p:sp>
          <p:nvSpPr>
            <p:cNvPr id="37914" name="Rectangle 38"/>
            <p:cNvSpPr/>
            <p:nvPr/>
          </p:nvSpPr>
          <p:spPr>
            <a:xfrm>
              <a:off x="3689"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5" name="Rectangle 39"/>
            <p:cNvSpPr/>
            <p:nvPr/>
          </p:nvSpPr>
          <p:spPr>
            <a:xfrm>
              <a:off x="4018" y="895"/>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6" name="Rectangle 40"/>
            <p:cNvSpPr/>
            <p:nvPr/>
          </p:nvSpPr>
          <p:spPr>
            <a:xfrm>
              <a:off x="4348" y="895"/>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7" name="Rectangle 41"/>
            <p:cNvSpPr/>
            <p:nvPr/>
          </p:nvSpPr>
          <p:spPr>
            <a:xfrm>
              <a:off x="3689"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18" name="Rectangle 42"/>
            <p:cNvSpPr/>
            <p:nvPr/>
          </p:nvSpPr>
          <p:spPr>
            <a:xfrm>
              <a:off x="4018" y="1220"/>
              <a:ext cx="330" cy="329"/>
            </a:xfrm>
            <a:prstGeom prst="rect">
              <a:avLst/>
            </a:prstGeom>
            <a:solidFill>
              <a:srgbClr val="C0C0C0"/>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9</a:t>
              </a:r>
              <a:endParaRPr lang="en-US" altLang="zh-CN" sz="2400" dirty="0">
                <a:latin typeface="Verdana" panose="020B0604030504040204" pitchFamily="-112" charset="0"/>
                <a:ea typeface="MS PGothic" panose="020B0600070205080204" pitchFamily="-109" charset="-128"/>
              </a:endParaRPr>
            </a:p>
          </p:txBody>
        </p:sp>
        <p:sp>
          <p:nvSpPr>
            <p:cNvPr id="37919" name="Rectangle 43"/>
            <p:cNvSpPr/>
            <p:nvPr/>
          </p:nvSpPr>
          <p:spPr>
            <a:xfrm>
              <a:off x="4348" y="1220"/>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0" name="Rectangle 44"/>
            <p:cNvSpPr/>
            <p:nvPr/>
          </p:nvSpPr>
          <p:spPr>
            <a:xfrm>
              <a:off x="3689"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1" name="Rectangle 45"/>
            <p:cNvSpPr/>
            <p:nvPr/>
          </p:nvSpPr>
          <p:spPr>
            <a:xfrm>
              <a:off x="4018" y="1549"/>
              <a:ext cx="330"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sp>
          <p:nvSpPr>
            <p:cNvPr id="37922" name="Rectangle 46"/>
            <p:cNvSpPr/>
            <p:nvPr/>
          </p:nvSpPr>
          <p:spPr>
            <a:xfrm>
              <a:off x="4348" y="1549"/>
              <a:ext cx="329" cy="329"/>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p>
              <a:pPr algn="ctr"/>
              <a:r>
                <a:rPr lang="en-IE" altLang="zh-CN" sz="2400" dirty="0">
                  <a:latin typeface="Verdana" panose="020B0604030504040204" pitchFamily="-112" charset="0"/>
                  <a:ea typeface="MS PGothic" panose="020B0600070205080204" pitchFamily="-109" charset="-128"/>
                </a:rPr>
                <a:t>-1</a:t>
              </a:r>
              <a:endParaRPr lang="en-US" altLang="zh-CN" sz="2400" dirty="0">
                <a:latin typeface="Verdana" panose="020B0604030504040204" pitchFamily="-112" charset="0"/>
                <a:ea typeface="MS PGothic" panose="020B0600070205080204" pitchFamily="-109" charset="-128"/>
              </a:endParaRPr>
            </a:p>
          </p:txBody>
        </p:sp>
      </p:grpSp>
      <p:pic>
        <p:nvPicPr>
          <p:cNvPr id="37923" name="Picture 47"/>
          <p:cNvPicPr>
            <a:picLocks noChangeAspect="1"/>
          </p:cNvPicPr>
          <p:nvPr/>
        </p:nvPicPr>
        <p:blipFill>
          <a:blip r:embed="rId1"/>
          <a:srcRect l="54951" b="57022"/>
          <a:stretch>
            <a:fillRect/>
          </a:stretch>
        </p:blipFill>
        <p:spPr>
          <a:xfrm>
            <a:off x="692150" y="4562475"/>
            <a:ext cx="2382838" cy="2190750"/>
          </a:xfrm>
          <a:prstGeom prst="rect">
            <a:avLst/>
          </a:prstGeom>
          <a:noFill/>
          <a:ln w="9525">
            <a:noFill/>
          </a:ln>
        </p:spPr>
      </p:pic>
      <p:sp>
        <p:nvSpPr>
          <p:cNvPr id="37924" name="Text Box 48"/>
          <p:cNvSpPr txBox="1"/>
          <p:nvPr/>
        </p:nvSpPr>
        <p:spPr>
          <a:xfrm>
            <a:off x="2884488" y="2860675"/>
            <a:ext cx="1711325" cy="946150"/>
          </a:xfrm>
          <a:prstGeom prst="rect">
            <a:avLst/>
          </a:prstGeom>
          <a:noFill/>
          <a:ln w="12700">
            <a:noFill/>
          </a:ln>
        </p:spPr>
        <p:txBody>
          <a:bodyPr wrap="none" anchor="t" anchorCtr="0">
            <a:spAutoFit/>
          </a:bodyPr>
          <a:p>
            <a:r>
              <a:rPr lang="en-IE" altLang="zh-CN" sz="2800" dirty="0">
                <a:latin typeface="Verdana" panose="020B0604030504040204" pitchFamily="-112" charset="0"/>
                <a:ea typeface="MS PGothic" panose="020B0600070205080204" pitchFamily="-109" charset="-128"/>
              </a:rPr>
              <a:t>Simple</a:t>
            </a:r>
            <a:br>
              <a:rPr lang="en-IE" altLang="zh-CN" sz="2800" dirty="0">
                <a:latin typeface="Verdana" panose="020B0604030504040204" pitchFamily="-112" charset="0"/>
                <a:ea typeface="MS PGothic" panose="020B0600070205080204" pitchFamily="-109" charset="-128"/>
              </a:rPr>
            </a:br>
            <a:r>
              <a:rPr lang="en-IE" altLang="zh-CN" sz="2800" dirty="0">
                <a:latin typeface="Verdana" panose="020B0604030504040204" pitchFamily="-112" charset="0"/>
                <a:ea typeface="MS PGothic" panose="020B0600070205080204" pitchFamily="-109" charset="-128"/>
              </a:rPr>
              <a:t>Laplacian</a:t>
            </a:r>
            <a:endParaRPr lang="en-US" altLang="zh-CN" sz="2800" dirty="0">
              <a:latin typeface="Verdana" panose="020B0604030504040204" pitchFamily="-112" charset="0"/>
              <a:ea typeface="MS PGothic" panose="020B0600070205080204" pitchFamily="-109" charset="-128"/>
            </a:endParaRPr>
          </a:p>
        </p:txBody>
      </p:sp>
      <p:sp>
        <p:nvSpPr>
          <p:cNvPr id="37925" name="Text Box 49"/>
          <p:cNvSpPr txBox="1"/>
          <p:nvPr/>
        </p:nvSpPr>
        <p:spPr>
          <a:xfrm>
            <a:off x="6478588" y="2860675"/>
            <a:ext cx="1711325" cy="946150"/>
          </a:xfrm>
          <a:prstGeom prst="rect">
            <a:avLst/>
          </a:prstGeom>
          <a:noFill/>
          <a:ln w="12700">
            <a:noFill/>
          </a:ln>
        </p:spPr>
        <p:txBody>
          <a:bodyPr wrap="none" anchor="t" anchorCtr="0">
            <a:spAutoFit/>
          </a:bodyPr>
          <a:p>
            <a:r>
              <a:rPr lang="en-IE" altLang="zh-CN" sz="2800" dirty="0">
                <a:latin typeface="Verdana" panose="020B0604030504040204" pitchFamily="-112" charset="0"/>
                <a:ea typeface="MS PGothic" panose="020B0600070205080204" pitchFamily="-109" charset="-128"/>
              </a:rPr>
              <a:t>Variant of</a:t>
            </a:r>
            <a:br>
              <a:rPr lang="en-IE" altLang="zh-CN" sz="2800" dirty="0">
                <a:latin typeface="Verdana" panose="020B0604030504040204" pitchFamily="-112" charset="0"/>
                <a:ea typeface="MS PGothic" panose="020B0600070205080204" pitchFamily="-109" charset="-128"/>
              </a:rPr>
            </a:br>
            <a:r>
              <a:rPr lang="en-IE" altLang="zh-CN" sz="2800" dirty="0">
                <a:latin typeface="Verdana" panose="020B0604030504040204" pitchFamily="-112" charset="0"/>
                <a:ea typeface="MS PGothic" panose="020B0600070205080204" pitchFamily="-109" charset="-128"/>
              </a:rPr>
              <a:t>Laplacian</a:t>
            </a:r>
            <a:endParaRPr lang="en-US" altLang="zh-CN" sz="2800" dirty="0">
              <a:latin typeface="Verdana" panose="020B0604030504040204" pitchFamily="-112" charset="0"/>
              <a:ea typeface="MS PGothic" panose="020B0600070205080204" pitchFamily="-109" charset="-128"/>
            </a:endParaRPr>
          </a:p>
        </p:txBody>
      </p:sp>
      <p:grpSp>
        <p:nvGrpSpPr>
          <p:cNvPr id="37926" name="Group 50"/>
          <p:cNvGrpSpPr/>
          <p:nvPr/>
        </p:nvGrpSpPr>
        <p:grpSpPr>
          <a:xfrm>
            <a:off x="-3175" y="1631950"/>
            <a:ext cx="260350" cy="5229225"/>
            <a:chOff x="-2" y="1034"/>
            <a:chExt cx="164" cy="3294"/>
          </a:xfrm>
        </p:grpSpPr>
        <p:pic>
          <p:nvPicPr>
            <p:cNvPr id="37927" name="Picture 51"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37928" name="Rectangle 52"/>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085"/>
                                        </p:tgtEl>
                                        <p:attrNameLst>
                                          <p:attrName>style.visibility</p:attrName>
                                        </p:attrNameLst>
                                      </p:cBhvr>
                                      <p:to>
                                        <p:strVal val="visible"/>
                                      </p:to>
                                    </p:set>
                                    <p:anim calcmode="lin" valueType="num">
                                      <p:cBhvr additive="base">
                                        <p:cTn id="13" dur="500" fill="hold"/>
                                        <p:tgtEl>
                                          <p:spTgt spid="46085"/>
                                        </p:tgtEl>
                                        <p:attrNameLst>
                                          <p:attrName>ppt_x</p:attrName>
                                        </p:attrNameLst>
                                      </p:cBhvr>
                                      <p:tavLst>
                                        <p:tav tm="0">
                                          <p:val>
                                            <p:strVal val="#ppt_x"/>
                                          </p:val>
                                        </p:tav>
                                        <p:tav tm="100000">
                                          <p:val>
                                            <p:strVal val="#ppt_x"/>
                                          </p:val>
                                        </p:tav>
                                      </p:tavLst>
                                    </p:anim>
                                    <p:anim calcmode="lin" valueType="num">
                                      <p:cBhvr additive="base">
                                        <p:cTn id="14" dur="500" fill="hold"/>
                                        <p:tgtEl>
                                          <p:spTgt spid="460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a:t>
            </a:r>
            <a:endParaRPr lang="en-US" altLang="zh-CN" dirty="0"/>
          </a:p>
        </p:txBody>
      </p:sp>
      <p:sp>
        <p:nvSpPr>
          <p:cNvPr id="39938" name="Rectangle 3"/>
          <p:cNvSpPr>
            <a:spLocks noGrp="1"/>
          </p:cNvSpPr>
          <p:nvPr>
            <p:ph idx="1"/>
          </p:nvPr>
        </p:nvSpPr>
        <p:spPr>
          <a:xfrm>
            <a:off x="457200" y="1333500"/>
            <a:ext cx="5291138" cy="5524500"/>
          </a:xfrm>
        </p:spPr>
        <p:txBody>
          <a:bodyPr vert="horz" wrap="square" lIns="91440" tIns="45720" rIns="91440" bIns="45720" anchor="t" anchorCtr="0"/>
          <a:p>
            <a:pPr marL="0" indent="0" eaLnBrk="1" hangingPunct="1">
              <a:buNone/>
            </a:pPr>
            <a:r>
              <a:rPr lang="en-IE" altLang="zh-CN" dirty="0"/>
              <a:t>Successful image enhancement is typically </a:t>
            </a:r>
            <a:r>
              <a:rPr lang="en-IE" altLang="zh-CN" dirty="0">
                <a:solidFill>
                  <a:srgbClr val="FF0000"/>
                </a:solidFill>
              </a:rPr>
              <a:t>not achieved using a single operation</a:t>
            </a:r>
            <a:endParaRPr lang="en-IE" altLang="zh-CN" dirty="0"/>
          </a:p>
          <a:p>
            <a:pPr marL="0" indent="0" eaLnBrk="1" hangingPunct="1">
              <a:buNone/>
            </a:pPr>
            <a:r>
              <a:rPr lang="en-IE" altLang="zh-CN" dirty="0"/>
              <a:t>Rather we combine a range of techniques in order to achieve a final result</a:t>
            </a:r>
            <a:endParaRPr lang="en-IE" altLang="zh-CN" dirty="0"/>
          </a:p>
          <a:p>
            <a:pPr marL="0" indent="0" eaLnBrk="1" hangingPunct="1">
              <a:buNone/>
            </a:pPr>
            <a:r>
              <a:rPr lang="en-IE" altLang="zh-CN" dirty="0"/>
              <a:t>This example will focus on enhancing the bone scan to the right</a:t>
            </a:r>
            <a:endParaRPr lang="en-US" altLang="zh-CN" dirty="0"/>
          </a:p>
        </p:txBody>
      </p:sp>
      <p:grpSp>
        <p:nvGrpSpPr>
          <p:cNvPr id="39939" name="Group 6"/>
          <p:cNvGrpSpPr/>
          <p:nvPr/>
        </p:nvGrpSpPr>
        <p:grpSpPr>
          <a:xfrm>
            <a:off x="-3175" y="1631950"/>
            <a:ext cx="260350" cy="5229225"/>
            <a:chOff x="-2" y="1034"/>
            <a:chExt cx="164" cy="3294"/>
          </a:xfrm>
        </p:grpSpPr>
        <p:pic>
          <p:nvPicPr>
            <p:cNvPr id="39940" name="Picture 7" descr="book"/>
            <p:cNvPicPr>
              <a:picLocks noChangeAspect="1"/>
            </p:cNvPicPr>
            <p:nvPr/>
          </p:nvPicPr>
          <p:blipFill>
            <a:blip r:embed="rId1"/>
            <a:stretch>
              <a:fillRect/>
            </a:stretch>
          </p:blipFill>
          <p:spPr>
            <a:xfrm rot="-5400000">
              <a:off x="9" y="4175"/>
              <a:ext cx="125" cy="164"/>
            </a:xfrm>
            <a:prstGeom prst="rect">
              <a:avLst/>
            </a:prstGeom>
            <a:noFill/>
            <a:ln w="9525">
              <a:noFill/>
            </a:ln>
          </p:spPr>
        </p:pic>
        <p:sp>
          <p:nvSpPr>
            <p:cNvPr id="39941" name="Rectangle 8"/>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9942" name="Picture 9"/>
          <p:cNvPicPr>
            <a:picLocks noChangeAspect="1"/>
          </p:cNvPicPr>
          <p:nvPr/>
        </p:nvPicPr>
        <p:blipFill>
          <a:blip r:embed="rId2"/>
          <a:srcRect r="50311" b="50046"/>
          <a:stretch>
            <a:fillRect/>
          </a:stretch>
        </p:blipFill>
        <p:spPr>
          <a:xfrm>
            <a:off x="5808663" y="1500188"/>
            <a:ext cx="3090862" cy="4932362"/>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pic>
        <p:nvPicPr>
          <p:cNvPr id="41986" name="Picture 4"/>
          <p:cNvPicPr>
            <a:picLocks noChangeAspect="1"/>
          </p:cNvPicPr>
          <p:nvPr/>
        </p:nvPicPr>
        <p:blipFill>
          <a:blip r:embed="rId1"/>
          <a:srcRect r="49304" b="50348"/>
          <a:stretch>
            <a:fillRect/>
          </a:stretch>
        </p:blipFill>
        <p:spPr>
          <a:xfrm>
            <a:off x="468313" y="1296988"/>
            <a:ext cx="1677987" cy="2608262"/>
          </a:xfrm>
          <a:prstGeom prst="rect">
            <a:avLst/>
          </a:prstGeom>
          <a:noFill/>
          <a:ln w="9525">
            <a:noFill/>
          </a:ln>
        </p:spPr>
      </p:pic>
      <p:grpSp>
        <p:nvGrpSpPr>
          <p:cNvPr id="41987" name="Group 5"/>
          <p:cNvGrpSpPr/>
          <p:nvPr/>
        </p:nvGrpSpPr>
        <p:grpSpPr>
          <a:xfrm>
            <a:off x="-3175" y="1631950"/>
            <a:ext cx="260350" cy="5229225"/>
            <a:chOff x="-2" y="1034"/>
            <a:chExt cx="164" cy="3294"/>
          </a:xfrm>
        </p:grpSpPr>
        <p:pic>
          <p:nvPicPr>
            <p:cNvPr id="41988" name="Picture 6" descr="book"/>
            <p:cNvPicPr>
              <a:picLocks noChangeAspect="1"/>
            </p:cNvPicPr>
            <p:nvPr/>
          </p:nvPicPr>
          <p:blipFill>
            <a:blip r:embed="rId2"/>
            <a:stretch>
              <a:fillRect/>
            </a:stretch>
          </p:blipFill>
          <p:spPr>
            <a:xfrm rot="-5400000">
              <a:off x="8" y="4174"/>
              <a:ext cx="125" cy="164"/>
            </a:xfrm>
            <a:prstGeom prst="rect">
              <a:avLst/>
            </a:prstGeom>
            <a:noFill/>
            <a:ln w="9525">
              <a:noFill/>
            </a:ln>
          </p:spPr>
        </p:pic>
        <p:sp>
          <p:nvSpPr>
            <p:cNvPr id="41989" name="Rectangle 7"/>
            <p:cNvSpPr/>
            <p:nvPr/>
          </p:nvSpPr>
          <p:spPr>
            <a:xfrm rot="-5400000">
              <a:off x="-1506" y="2531"/>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37928" name="Picture 8"/>
          <p:cNvPicPr>
            <a:picLocks noChangeAspect="1"/>
          </p:cNvPicPr>
          <p:nvPr/>
        </p:nvPicPr>
        <p:blipFill>
          <a:blip r:embed="rId1"/>
          <a:srcRect l="49832" b="50348"/>
          <a:stretch>
            <a:fillRect/>
          </a:stretch>
        </p:blipFill>
        <p:spPr>
          <a:xfrm>
            <a:off x="2676525" y="2163763"/>
            <a:ext cx="1660525" cy="2608262"/>
          </a:xfrm>
          <a:prstGeom prst="rect">
            <a:avLst/>
          </a:prstGeom>
          <a:noFill/>
          <a:ln w="9525">
            <a:noFill/>
          </a:ln>
        </p:spPr>
      </p:pic>
      <p:pic>
        <p:nvPicPr>
          <p:cNvPr id="337929" name="Picture 9"/>
          <p:cNvPicPr>
            <a:picLocks noChangeAspect="1"/>
          </p:cNvPicPr>
          <p:nvPr/>
        </p:nvPicPr>
        <p:blipFill>
          <a:blip r:embed="rId1"/>
          <a:srcRect t="49713" r="49832"/>
          <a:stretch>
            <a:fillRect/>
          </a:stretch>
        </p:blipFill>
        <p:spPr>
          <a:xfrm>
            <a:off x="4867275" y="2971800"/>
            <a:ext cx="1660525" cy="2641600"/>
          </a:xfrm>
          <a:prstGeom prst="rect">
            <a:avLst/>
          </a:prstGeom>
          <a:noFill/>
          <a:ln w="9525">
            <a:noFill/>
          </a:ln>
        </p:spPr>
      </p:pic>
      <p:pic>
        <p:nvPicPr>
          <p:cNvPr id="337930" name="Picture 10"/>
          <p:cNvPicPr>
            <a:picLocks noChangeAspect="1"/>
          </p:cNvPicPr>
          <p:nvPr/>
        </p:nvPicPr>
        <p:blipFill>
          <a:blip r:embed="rId1"/>
          <a:srcRect l="49832" t="49744"/>
          <a:stretch>
            <a:fillRect/>
          </a:stretch>
        </p:blipFill>
        <p:spPr>
          <a:xfrm>
            <a:off x="7059613" y="3787775"/>
            <a:ext cx="1660525" cy="2640013"/>
          </a:xfrm>
          <a:prstGeom prst="rect">
            <a:avLst/>
          </a:prstGeom>
          <a:noFill/>
          <a:ln w="9525">
            <a:noFill/>
          </a:ln>
        </p:spPr>
      </p:pic>
      <p:sp>
        <p:nvSpPr>
          <p:cNvPr id="337931" name="AutoShape 11"/>
          <p:cNvSpPr/>
          <p:nvPr/>
        </p:nvSpPr>
        <p:spPr>
          <a:xfrm>
            <a:off x="1446213" y="3827463"/>
            <a:ext cx="1227137" cy="441325"/>
          </a:xfrm>
          <a:prstGeom prst="rightArrow">
            <a:avLst>
              <a:gd name="adj1" fmla="val 50000"/>
              <a:gd name="adj2" fmla="val 69398"/>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32" name="Text Box 12"/>
          <p:cNvSpPr txBox="1"/>
          <p:nvPr/>
        </p:nvSpPr>
        <p:spPr>
          <a:xfrm>
            <a:off x="430213" y="4289425"/>
            <a:ext cx="2252662" cy="641350"/>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Laplacian filter of bone scan (a)</a:t>
            </a:r>
            <a:endParaRPr lang="en-US" altLang="zh-CN" sz="1800" dirty="0">
              <a:latin typeface="Verdana" panose="020B0604030504040204" pitchFamily="-112" charset="0"/>
              <a:ea typeface="MS PGothic" panose="020B0600070205080204" pitchFamily="-109" charset="-128"/>
            </a:endParaRPr>
          </a:p>
        </p:txBody>
      </p:sp>
      <p:sp>
        <p:nvSpPr>
          <p:cNvPr id="337933" name="AutoShape 13"/>
          <p:cNvSpPr/>
          <p:nvPr/>
        </p:nvSpPr>
        <p:spPr>
          <a:xfrm>
            <a:off x="3671888" y="4687888"/>
            <a:ext cx="1196975" cy="441325"/>
          </a:xfrm>
          <a:prstGeom prst="rightArrow">
            <a:avLst>
              <a:gd name="adj1" fmla="val 50000"/>
              <a:gd name="adj2" fmla="val 67692"/>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34" name="Text Box 14"/>
          <p:cNvSpPr txBox="1"/>
          <p:nvPr/>
        </p:nvSpPr>
        <p:spPr>
          <a:xfrm>
            <a:off x="2554288" y="5148263"/>
            <a:ext cx="2368550" cy="1190625"/>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Sharpened version of bone scan achieved by subtracting (a) and (b)</a:t>
            </a:r>
            <a:endParaRPr lang="en-US" altLang="zh-CN" sz="1800" dirty="0">
              <a:latin typeface="Verdana" panose="020B0604030504040204" pitchFamily="-112" charset="0"/>
              <a:ea typeface="MS PGothic" panose="020B0600070205080204" pitchFamily="-109" charset="-128"/>
            </a:endParaRPr>
          </a:p>
        </p:txBody>
      </p:sp>
      <p:sp>
        <p:nvSpPr>
          <p:cNvPr id="337936" name="Text Box 16"/>
          <p:cNvSpPr txBox="1"/>
          <p:nvPr/>
        </p:nvSpPr>
        <p:spPr>
          <a:xfrm>
            <a:off x="4776788" y="5962650"/>
            <a:ext cx="2335212" cy="641350"/>
          </a:xfrm>
          <a:prstGeom prst="rect">
            <a:avLst/>
          </a:prstGeom>
          <a:noFill/>
          <a:ln w="12700">
            <a:noFill/>
          </a:ln>
        </p:spPr>
        <p:txBody>
          <a:bodyPr anchor="t" anchorCtr="0">
            <a:spAutoFit/>
          </a:bodyPr>
          <a:p>
            <a:pPr algn="just"/>
            <a:r>
              <a:rPr lang="en-IE" altLang="zh-CN" sz="1800" dirty="0">
                <a:latin typeface="Verdana" panose="020B0604030504040204" pitchFamily="-112" charset="0"/>
                <a:ea typeface="MS PGothic" panose="020B0600070205080204" pitchFamily="-109" charset="-128"/>
              </a:rPr>
              <a:t>Sobel filter of bone scan (a)</a:t>
            </a:r>
            <a:endParaRPr lang="en-US" altLang="zh-CN" sz="1800" dirty="0">
              <a:latin typeface="Verdana" panose="020B0604030504040204" pitchFamily="-112" charset="0"/>
              <a:ea typeface="MS PGothic" panose="020B0600070205080204" pitchFamily="-109" charset="-128"/>
            </a:endParaRPr>
          </a:p>
        </p:txBody>
      </p:sp>
      <p:sp>
        <p:nvSpPr>
          <p:cNvPr id="41998" name="Text Box 17"/>
          <p:cNvSpPr txBox="1"/>
          <p:nvPr/>
        </p:nvSpPr>
        <p:spPr>
          <a:xfrm>
            <a:off x="1030288" y="3836988"/>
            <a:ext cx="463550" cy="366712"/>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(a)</a:t>
            </a:r>
            <a:endParaRPr lang="en-US" altLang="zh-CN" sz="1800" dirty="0">
              <a:latin typeface="Verdana" panose="020B0604030504040204" pitchFamily="-112" charset="0"/>
              <a:ea typeface="MS PGothic" panose="020B0600070205080204" pitchFamily="-109" charset="-128"/>
            </a:endParaRPr>
          </a:p>
        </p:txBody>
      </p:sp>
      <p:sp>
        <p:nvSpPr>
          <p:cNvPr id="337938" name="Text Box 18"/>
          <p:cNvSpPr txBox="1"/>
          <p:nvPr/>
        </p:nvSpPr>
        <p:spPr>
          <a:xfrm>
            <a:off x="3233738" y="4703763"/>
            <a:ext cx="476250" cy="366712"/>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(b)</a:t>
            </a:r>
            <a:endParaRPr lang="en-US" altLang="zh-CN" sz="1800" dirty="0">
              <a:latin typeface="Verdana" panose="020B0604030504040204" pitchFamily="-112" charset="0"/>
              <a:ea typeface="MS PGothic" panose="020B0600070205080204" pitchFamily="-109" charset="-128"/>
            </a:endParaRPr>
          </a:p>
        </p:txBody>
      </p:sp>
      <p:sp>
        <p:nvSpPr>
          <p:cNvPr id="337939" name="Text Box 19"/>
          <p:cNvSpPr txBox="1"/>
          <p:nvPr/>
        </p:nvSpPr>
        <p:spPr>
          <a:xfrm>
            <a:off x="5449888" y="5511800"/>
            <a:ext cx="4635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(c)</a:t>
            </a:r>
            <a:endParaRPr lang="en-US" altLang="zh-CN" sz="1800" dirty="0">
              <a:latin typeface="Verdana" panose="020B0604030504040204" pitchFamily="-112" charset="0"/>
              <a:ea typeface="MS PGothic" panose="020B0600070205080204" pitchFamily="-109" charset="-128"/>
            </a:endParaRPr>
          </a:p>
        </p:txBody>
      </p:sp>
      <p:sp>
        <p:nvSpPr>
          <p:cNvPr id="337940" name="Text Box 20"/>
          <p:cNvSpPr txBox="1"/>
          <p:nvPr/>
        </p:nvSpPr>
        <p:spPr>
          <a:xfrm>
            <a:off x="7654925" y="6327775"/>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(d)</a:t>
            </a:r>
            <a:endParaRPr lang="en-US" altLang="zh-CN" sz="1800" dirty="0">
              <a:latin typeface="Verdana" panose="020B0604030504040204" pitchFamily="-112" charset="0"/>
              <a:ea typeface="MS PGothic" panose="020B0600070205080204" pitchFamily="-109" charset="-128"/>
            </a:endParaRPr>
          </a:p>
        </p:txBody>
      </p:sp>
      <p:sp>
        <p:nvSpPr>
          <p:cNvPr id="337942" name="AutoShape 22"/>
          <p:cNvSpPr/>
          <p:nvPr/>
        </p:nvSpPr>
        <p:spPr>
          <a:xfrm>
            <a:off x="8053388" y="6327775"/>
            <a:ext cx="1684337" cy="441325"/>
          </a:xfrm>
          <a:prstGeom prst="rightArrow">
            <a:avLst>
              <a:gd name="adj1" fmla="val 50000"/>
              <a:gd name="adj2" fmla="val 95254"/>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37943" name="AutoShape 23"/>
          <p:cNvSpPr/>
          <p:nvPr/>
        </p:nvSpPr>
        <p:spPr>
          <a:xfrm>
            <a:off x="5859463" y="5519738"/>
            <a:ext cx="1196975" cy="441325"/>
          </a:xfrm>
          <a:prstGeom prst="rightArrow">
            <a:avLst>
              <a:gd name="adj1" fmla="val 50000"/>
              <a:gd name="adj2" fmla="val 67692"/>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79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79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79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79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79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79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79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79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79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31" grpId="0" bldLvl="0" animBg="1"/>
      <p:bldP spid="337932" grpId="0"/>
      <p:bldP spid="337933" grpId="0" bldLvl="0" animBg="1"/>
      <p:bldP spid="337934" grpId="0"/>
      <p:bldP spid="337936" grpId="0"/>
      <p:bldP spid="337938" grpId="0"/>
      <p:bldP spid="337939" grpId="0"/>
      <p:bldP spid="337940" grpId="0"/>
      <p:bldP spid="337942" grpId="0" bldLvl="0" animBg="1"/>
      <p:bldP spid="33794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pic>
        <p:nvPicPr>
          <p:cNvPr id="325637" name="Picture 5"/>
          <p:cNvPicPr>
            <a:picLocks noChangeAspect="1"/>
          </p:cNvPicPr>
          <p:nvPr/>
        </p:nvPicPr>
        <p:blipFill>
          <a:blip r:embed="rId1"/>
          <a:srcRect l="49542" t="49515"/>
          <a:stretch>
            <a:fillRect/>
          </a:stretch>
        </p:blipFill>
        <p:spPr>
          <a:xfrm>
            <a:off x="7053263" y="1550988"/>
            <a:ext cx="1662112" cy="2646362"/>
          </a:xfrm>
          <a:prstGeom prst="rect">
            <a:avLst/>
          </a:prstGeom>
          <a:noFill/>
          <a:ln w="9525">
            <a:noFill/>
          </a:ln>
        </p:spPr>
      </p:pic>
      <p:grpSp>
        <p:nvGrpSpPr>
          <p:cNvPr id="44035" name="Group 6"/>
          <p:cNvGrpSpPr/>
          <p:nvPr/>
        </p:nvGrpSpPr>
        <p:grpSpPr>
          <a:xfrm>
            <a:off x="-3175" y="1631950"/>
            <a:ext cx="260350" cy="5229225"/>
            <a:chOff x="-2" y="1034"/>
            <a:chExt cx="164" cy="3294"/>
          </a:xfrm>
        </p:grpSpPr>
        <p:pic>
          <p:nvPicPr>
            <p:cNvPr id="44036" name="Picture 7"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44037" name="Rectangle 8"/>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325641" name="Picture 9"/>
          <p:cNvPicPr>
            <a:picLocks noChangeAspect="1"/>
          </p:cNvPicPr>
          <p:nvPr/>
        </p:nvPicPr>
        <p:blipFill>
          <a:blip r:embed="rId1"/>
          <a:srcRect t="49545" r="50603"/>
          <a:stretch>
            <a:fillRect/>
          </a:stretch>
        </p:blipFill>
        <p:spPr>
          <a:xfrm>
            <a:off x="4870450" y="2559050"/>
            <a:ext cx="1627188" cy="2644775"/>
          </a:xfrm>
          <a:prstGeom prst="rect">
            <a:avLst/>
          </a:prstGeom>
          <a:noFill/>
          <a:ln w="9525">
            <a:noFill/>
          </a:ln>
        </p:spPr>
      </p:pic>
      <p:pic>
        <p:nvPicPr>
          <p:cNvPr id="325642" name="Picture 10"/>
          <p:cNvPicPr>
            <a:picLocks noChangeAspect="1"/>
          </p:cNvPicPr>
          <p:nvPr/>
        </p:nvPicPr>
        <p:blipFill>
          <a:blip r:embed="rId1"/>
          <a:srcRect l="49542" b="50151"/>
          <a:stretch>
            <a:fillRect/>
          </a:stretch>
        </p:blipFill>
        <p:spPr>
          <a:xfrm>
            <a:off x="2654300" y="3016250"/>
            <a:ext cx="1662113" cy="2613025"/>
          </a:xfrm>
          <a:prstGeom prst="rect">
            <a:avLst/>
          </a:prstGeom>
          <a:noFill/>
          <a:ln w="9525">
            <a:noFill/>
          </a:ln>
        </p:spPr>
      </p:pic>
      <p:pic>
        <p:nvPicPr>
          <p:cNvPr id="44040" name="Picture 11"/>
          <p:cNvPicPr>
            <a:picLocks noChangeAspect="1"/>
          </p:cNvPicPr>
          <p:nvPr/>
        </p:nvPicPr>
        <p:blipFill>
          <a:blip r:embed="rId1"/>
          <a:srcRect r="49591" b="49879"/>
          <a:stretch>
            <a:fillRect/>
          </a:stretch>
        </p:blipFill>
        <p:spPr>
          <a:xfrm>
            <a:off x="439738" y="3714750"/>
            <a:ext cx="1660525" cy="2627313"/>
          </a:xfrm>
          <a:prstGeom prst="rect">
            <a:avLst/>
          </a:prstGeom>
          <a:noFill/>
          <a:ln w="9525">
            <a:noFill/>
          </a:ln>
        </p:spPr>
      </p:pic>
      <p:sp>
        <p:nvSpPr>
          <p:cNvPr id="325644" name="AutoShape 12"/>
          <p:cNvSpPr/>
          <p:nvPr/>
        </p:nvSpPr>
        <p:spPr>
          <a:xfrm>
            <a:off x="1447800" y="3343275"/>
            <a:ext cx="1274763" cy="441325"/>
          </a:xfrm>
          <a:prstGeom prst="rightArrow">
            <a:avLst>
              <a:gd name="adj1" fmla="val 50000"/>
              <a:gd name="adj2" fmla="val 7210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25645" name="Text Box 13"/>
          <p:cNvSpPr txBox="1"/>
          <p:nvPr/>
        </p:nvSpPr>
        <p:spPr>
          <a:xfrm>
            <a:off x="366713" y="2495550"/>
            <a:ext cx="2363787"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The product of (c) and (e) which will be used as a mask</a:t>
            </a:r>
            <a:endParaRPr lang="en-US" altLang="zh-CN" sz="1400" dirty="0">
              <a:latin typeface="Verdana" panose="020B0604030504040204" pitchFamily="-112" charset="0"/>
              <a:ea typeface="MS PGothic" panose="020B0600070205080204" pitchFamily="-109" charset="-128"/>
            </a:endParaRPr>
          </a:p>
        </p:txBody>
      </p:sp>
      <p:sp>
        <p:nvSpPr>
          <p:cNvPr id="325646" name="AutoShape 14"/>
          <p:cNvSpPr/>
          <p:nvPr/>
        </p:nvSpPr>
        <p:spPr>
          <a:xfrm>
            <a:off x="3608388" y="2641600"/>
            <a:ext cx="1227137" cy="441325"/>
          </a:xfrm>
          <a:prstGeom prst="rightArrow">
            <a:avLst>
              <a:gd name="adj1" fmla="val 50000"/>
              <a:gd name="adj2" fmla="val 69411"/>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325647" name="Text Box 15"/>
          <p:cNvSpPr txBox="1"/>
          <p:nvPr/>
        </p:nvSpPr>
        <p:spPr>
          <a:xfrm>
            <a:off x="2670175" y="1776413"/>
            <a:ext cx="2254250"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Sharpened image which is sum of (a) and (f)</a:t>
            </a:r>
            <a:endParaRPr lang="en-US" altLang="zh-CN" sz="1400" dirty="0">
              <a:latin typeface="Verdana" panose="020B0604030504040204" pitchFamily="-112" charset="0"/>
              <a:ea typeface="MS PGothic" panose="020B0600070205080204" pitchFamily="-109" charset="-128"/>
            </a:endParaRPr>
          </a:p>
        </p:txBody>
      </p:sp>
      <p:sp>
        <p:nvSpPr>
          <p:cNvPr id="325649" name="Text Box 17"/>
          <p:cNvSpPr txBox="1"/>
          <p:nvPr/>
        </p:nvSpPr>
        <p:spPr>
          <a:xfrm>
            <a:off x="4878388" y="1255713"/>
            <a:ext cx="2247900" cy="736600"/>
          </a:xfrm>
          <a:prstGeom prst="rect">
            <a:avLst/>
          </a:prstGeom>
          <a:noFill/>
          <a:ln w="12700">
            <a:noFill/>
          </a:ln>
        </p:spPr>
        <p:txBody>
          <a:bodyPr anchor="t" anchorCtr="0">
            <a:spAutoFit/>
          </a:bodyPr>
          <a:p>
            <a:pPr algn="just"/>
            <a:r>
              <a:rPr lang="en-IE" altLang="zh-CN" sz="1400" dirty="0">
                <a:latin typeface="Verdana" panose="020B0604030504040204" pitchFamily="-112" charset="0"/>
                <a:ea typeface="MS PGothic" panose="020B0600070205080204" pitchFamily="-109" charset="-128"/>
              </a:rPr>
              <a:t>Result of applying a power-law trans. to (g)</a:t>
            </a:r>
            <a:endParaRPr lang="en-US" altLang="zh-CN" sz="1400" dirty="0">
              <a:latin typeface="Verdana" panose="020B0604030504040204" pitchFamily="-112" charset="0"/>
              <a:ea typeface="MS PGothic" panose="020B0600070205080204" pitchFamily="-109" charset="-128"/>
            </a:endParaRPr>
          </a:p>
        </p:txBody>
      </p:sp>
      <p:sp>
        <p:nvSpPr>
          <p:cNvPr id="44046" name="Text Box 18"/>
          <p:cNvSpPr txBox="1"/>
          <p:nvPr/>
        </p:nvSpPr>
        <p:spPr>
          <a:xfrm>
            <a:off x="1030288" y="3352800"/>
            <a:ext cx="4635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(e)</a:t>
            </a:r>
            <a:endParaRPr lang="en-US" altLang="zh-CN" sz="1800" dirty="0">
              <a:latin typeface="Verdana" panose="020B0604030504040204" pitchFamily="-112" charset="0"/>
              <a:ea typeface="MS PGothic" panose="020B0600070205080204" pitchFamily="-109" charset="-128"/>
            </a:endParaRPr>
          </a:p>
        </p:txBody>
      </p:sp>
      <p:sp>
        <p:nvSpPr>
          <p:cNvPr id="325651" name="Text Box 19"/>
          <p:cNvSpPr txBox="1"/>
          <p:nvPr/>
        </p:nvSpPr>
        <p:spPr>
          <a:xfrm>
            <a:off x="3233738" y="2670175"/>
            <a:ext cx="4127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(f)</a:t>
            </a:r>
            <a:endParaRPr lang="en-US" altLang="zh-CN" sz="1800" dirty="0">
              <a:latin typeface="Verdana" panose="020B0604030504040204" pitchFamily="-112" charset="0"/>
              <a:ea typeface="MS PGothic" panose="020B0600070205080204" pitchFamily="-109" charset="-128"/>
            </a:endParaRPr>
          </a:p>
        </p:txBody>
      </p:sp>
      <p:sp>
        <p:nvSpPr>
          <p:cNvPr id="325652" name="Text Box 20"/>
          <p:cNvSpPr txBox="1"/>
          <p:nvPr/>
        </p:nvSpPr>
        <p:spPr>
          <a:xfrm>
            <a:off x="5449888" y="2212975"/>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(g)</a:t>
            </a:r>
            <a:endParaRPr lang="en-US" altLang="zh-CN" sz="1800" dirty="0">
              <a:latin typeface="Verdana" panose="020B0604030504040204" pitchFamily="-112" charset="0"/>
              <a:ea typeface="MS PGothic" panose="020B0600070205080204" pitchFamily="-109" charset="-128"/>
            </a:endParaRPr>
          </a:p>
        </p:txBody>
      </p:sp>
      <p:sp>
        <p:nvSpPr>
          <p:cNvPr id="325653" name="Text Box 21"/>
          <p:cNvSpPr txBox="1"/>
          <p:nvPr/>
        </p:nvSpPr>
        <p:spPr>
          <a:xfrm>
            <a:off x="7654925" y="1250950"/>
            <a:ext cx="476250" cy="366713"/>
          </a:xfrm>
          <a:prstGeom prst="rect">
            <a:avLst/>
          </a:prstGeom>
          <a:noFill/>
          <a:ln w="12700">
            <a:noFill/>
          </a:ln>
        </p:spPr>
        <p:txBody>
          <a:bodyPr wrap="none" anchor="t" anchorCtr="0">
            <a:spAutoFit/>
          </a:bodyPr>
          <a:p>
            <a:r>
              <a:rPr lang="en-IE" altLang="zh-CN" sz="1800" dirty="0">
                <a:latin typeface="Verdana" panose="020B0604030504040204" pitchFamily="-112" charset="0"/>
                <a:ea typeface="MS PGothic" panose="020B0600070205080204" pitchFamily="-109" charset="-128"/>
              </a:rPr>
              <a:t>(h)</a:t>
            </a:r>
            <a:endParaRPr lang="en-US" altLang="zh-CN" sz="1800" dirty="0">
              <a:latin typeface="Verdana" panose="020B0604030504040204" pitchFamily="-112" charset="0"/>
              <a:ea typeface="MS PGothic" panose="020B0600070205080204" pitchFamily="-109" charset="-128"/>
            </a:endParaRPr>
          </a:p>
        </p:txBody>
      </p:sp>
      <p:sp>
        <p:nvSpPr>
          <p:cNvPr id="44050" name="AutoShape 22"/>
          <p:cNvSpPr/>
          <p:nvPr/>
        </p:nvSpPr>
        <p:spPr>
          <a:xfrm>
            <a:off x="-908050" y="5848350"/>
            <a:ext cx="1400175" cy="441325"/>
          </a:xfrm>
          <a:prstGeom prst="rightArrow">
            <a:avLst>
              <a:gd name="adj1" fmla="val 50000"/>
              <a:gd name="adj2" fmla="val 79199"/>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
        <p:nvSpPr>
          <p:cNvPr id="44051" name="Text Box 23"/>
          <p:cNvSpPr txBox="1"/>
          <p:nvPr/>
        </p:nvSpPr>
        <p:spPr>
          <a:xfrm>
            <a:off x="381000" y="6248400"/>
            <a:ext cx="2744788" cy="460375"/>
          </a:xfrm>
          <a:prstGeom prst="rect">
            <a:avLst/>
          </a:prstGeom>
          <a:noFill/>
          <a:ln w="12700">
            <a:noFill/>
          </a:ln>
        </p:spPr>
        <p:txBody>
          <a:bodyPr anchor="t" anchorCtr="0">
            <a:spAutoFit/>
          </a:bodyPr>
          <a:p>
            <a:pPr algn="just"/>
            <a:r>
              <a:rPr lang="en-IE" altLang="zh-CN" sz="1200" dirty="0">
                <a:latin typeface="Verdana" panose="020B0604030504040204" pitchFamily="-112" charset="0"/>
                <a:ea typeface="MS PGothic" panose="020B0600070205080204" pitchFamily="-109" charset="-128"/>
              </a:rPr>
              <a:t>Image (d) smoothed with a 5*5 averaging filter</a:t>
            </a:r>
            <a:endParaRPr lang="en-US" altLang="zh-CN" sz="1200" dirty="0">
              <a:latin typeface="Verdana" panose="020B0604030504040204" pitchFamily="-112" charset="0"/>
              <a:ea typeface="MS PGothic" panose="020B0600070205080204" pitchFamily="-109" charset="-128"/>
            </a:endParaRPr>
          </a:p>
        </p:txBody>
      </p:sp>
      <p:sp>
        <p:nvSpPr>
          <p:cNvPr id="325657" name="AutoShape 25"/>
          <p:cNvSpPr/>
          <p:nvPr/>
        </p:nvSpPr>
        <p:spPr>
          <a:xfrm>
            <a:off x="5873750" y="2179638"/>
            <a:ext cx="1227138" cy="441325"/>
          </a:xfrm>
          <a:prstGeom prst="rightArrow">
            <a:avLst>
              <a:gd name="adj1" fmla="val 50000"/>
              <a:gd name="adj2" fmla="val 69411"/>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56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56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56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56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56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56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56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56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56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56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4" grpId="0" bldLvl="0" animBg="1"/>
      <p:bldP spid="325645" grpId="0"/>
      <p:bldP spid="325646" grpId="0" bldLvl="0" animBg="1"/>
      <p:bldP spid="325647" grpId="0"/>
      <p:bldP spid="325649" grpId="0"/>
      <p:bldP spid="325651" grpId="0"/>
      <p:bldP spid="325652" grpId="0"/>
      <p:bldP spid="325653" grpId="0"/>
      <p:bldP spid="32565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Rectangle 2"/>
          <p:cNvSpPr>
            <a:spLocks noGrp="1"/>
          </p:cNvSpPr>
          <p:nvPr>
            <p:ph type="title"/>
          </p:nvPr>
        </p:nvSpPr>
        <p:spPr/>
        <p:txBody>
          <a:bodyPr vert="horz" wrap="square" lIns="91440" tIns="45720" rIns="91440" bIns="45720" anchor="ctr" anchorCtr="0"/>
          <a:p>
            <a:pPr eaLnBrk="1" hangingPunct="1"/>
            <a:r>
              <a:rPr lang="en-IE" altLang="zh-CN" dirty="0"/>
              <a:t>Combining Spatial Enhancement Methods (cont…)</a:t>
            </a:r>
            <a:endParaRPr lang="en-US" altLang="zh-CN" dirty="0"/>
          </a:p>
        </p:txBody>
      </p:sp>
      <p:sp>
        <p:nvSpPr>
          <p:cNvPr id="46082" name="Rectangle 3"/>
          <p:cNvSpPr>
            <a:spLocks noGrp="1"/>
          </p:cNvSpPr>
          <p:nvPr>
            <p:ph idx="1"/>
          </p:nvPr>
        </p:nvSpPr>
        <p:spPr>
          <a:xfrm>
            <a:off x="1370013" y="1514475"/>
            <a:ext cx="7313612" cy="4427538"/>
          </a:xfrm>
        </p:spPr>
        <p:txBody>
          <a:bodyPr vert="horz" wrap="square" lIns="91440" tIns="45720" rIns="91440" bIns="45720" anchor="t" anchorCtr="0"/>
          <a:p>
            <a:pPr marL="0" indent="0" eaLnBrk="1" hangingPunct="1">
              <a:buNone/>
            </a:pPr>
            <a:r>
              <a:rPr lang="en-IE" altLang="zh-CN" dirty="0"/>
              <a:t>Compare the original and final images</a:t>
            </a:r>
            <a:endParaRPr lang="en-US" altLang="zh-CN" dirty="0"/>
          </a:p>
        </p:txBody>
      </p:sp>
      <p:pic>
        <p:nvPicPr>
          <p:cNvPr id="46083" name="Picture 4"/>
          <p:cNvPicPr>
            <a:picLocks noChangeAspect="1"/>
          </p:cNvPicPr>
          <p:nvPr/>
        </p:nvPicPr>
        <p:blipFill>
          <a:blip r:embed="rId1"/>
          <a:srcRect l="50072" t="49881"/>
          <a:stretch>
            <a:fillRect/>
          </a:stretch>
        </p:blipFill>
        <p:spPr>
          <a:xfrm>
            <a:off x="5064125" y="2070100"/>
            <a:ext cx="2862263" cy="4572000"/>
          </a:xfrm>
          <a:prstGeom prst="rect">
            <a:avLst/>
          </a:prstGeom>
          <a:noFill/>
          <a:ln w="9525">
            <a:noFill/>
          </a:ln>
        </p:spPr>
      </p:pic>
      <p:grpSp>
        <p:nvGrpSpPr>
          <p:cNvPr id="46084" name="Group 5"/>
          <p:cNvGrpSpPr/>
          <p:nvPr/>
        </p:nvGrpSpPr>
        <p:grpSpPr>
          <a:xfrm>
            <a:off x="-3175" y="1631950"/>
            <a:ext cx="260350" cy="5229225"/>
            <a:chOff x="-2" y="1034"/>
            <a:chExt cx="164" cy="3294"/>
          </a:xfrm>
        </p:grpSpPr>
        <p:pic>
          <p:nvPicPr>
            <p:cNvPr id="46085" name="Picture 6" descr="book"/>
            <p:cNvPicPr>
              <a:picLocks noChangeAspect="1"/>
            </p:cNvPicPr>
            <p:nvPr/>
          </p:nvPicPr>
          <p:blipFill>
            <a:blip r:embed="rId2"/>
            <a:stretch>
              <a:fillRect/>
            </a:stretch>
          </p:blipFill>
          <p:spPr>
            <a:xfrm rot="-5400000">
              <a:off x="9" y="4175"/>
              <a:ext cx="125" cy="164"/>
            </a:xfrm>
            <a:prstGeom prst="rect">
              <a:avLst/>
            </a:prstGeom>
            <a:noFill/>
            <a:ln w="9525">
              <a:noFill/>
            </a:ln>
          </p:spPr>
        </p:pic>
        <p:sp>
          <p:nvSpPr>
            <p:cNvPr id="46086" name="Rectangle 7"/>
            <p:cNvSpPr/>
            <p:nvPr/>
          </p:nvSpPr>
          <p:spPr>
            <a:xfrm rot="-5400000">
              <a:off x="-1506" y="2532"/>
              <a:ext cx="3172" cy="159"/>
            </a:xfrm>
            <a:prstGeom prst="rect">
              <a:avLst/>
            </a:prstGeom>
            <a:solidFill>
              <a:schemeClr val="accent2"/>
            </a:solidFill>
            <a:ln w="12700" cap="flat" cmpd="sng">
              <a:solidFill>
                <a:schemeClr val="tx1"/>
              </a:solidFill>
              <a:prstDash val="solid"/>
              <a:miter/>
              <a:headEnd type="none" w="med" len="med"/>
              <a:tailEnd type="none" w="med" len="med"/>
            </a:ln>
          </p:spPr>
          <p:txBody>
            <a:bodyPr wrap="none" anchor="ctr" anchorCtr="0"/>
            <a:p>
              <a:pPr algn="r"/>
              <a:r>
                <a:rPr lang="en-IE" altLang="zh-CN" sz="1200" dirty="0">
                  <a:solidFill>
                    <a:schemeClr val="bg1"/>
                  </a:solidFill>
                  <a:latin typeface="Verdana" panose="020B0604030504040204" pitchFamily="-112" charset="0"/>
                  <a:ea typeface="MS PGothic" panose="020B0600070205080204" pitchFamily="-109" charset="-128"/>
                </a:rPr>
                <a:t>Images taken from Gonzalez &amp; Woods, Digital Image Processing (2002)</a:t>
              </a:r>
              <a:endParaRPr lang="en-US" altLang="zh-CN" sz="1200" dirty="0">
                <a:solidFill>
                  <a:schemeClr val="bg1"/>
                </a:solidFill>
                <a:latin typeface="Verdana" panose="020B0604030504040204" pitchFamily="-112" charset="0"/>
                <a:ea typeface="MS PGothic" panose="020B0600070205080204" pitchFamily="-109" charset="-128"/>
              </a:endParaRPr>
            </a:p>
          </p:txBody>
        </p:sp>
      </p:grpSp>
      <p:pic>
        <p:nvPicPr>
          <p:cNvPr id="46087" name="Picture 8"/>
          <p:cNvPicPr>
            <a:picLocks noChangeAspect="1"/>
          </p:cNvPicPr>
          <p:nvPr/>
        </p:nvPicPr>
        <p:blipFill>
          <a:blip r:embed="rId3"/>
          <a:srcRect r="50311" b="50046"/>
          <a:stretch>
            <a:fillRect/>
          </a:stretch>
        </p:blipFill>
        <p:spPr>
          <a:xfrm>
            <a:off x="776288" y="2074863"/>
            <a:ext cx="2862262" cy="4567237"/>
          </a:xfrm>
          <a:prstGeom prst="rect">
            <a:avLst/>
          </a:prstGeom>
          <a:noFill/>
          <a:ln w="9525">
            <a:noFill/>
          </a:ln>
        </p:spPr>
      </p:pic>
      <p:sp>
        <p:nvSpPr>
          <p:cNvPr id="46088" name="AutoShape 9"/>
          <p:cNvSpPr/>
          <p:nvPr/>
        </p:nvSpPr>
        <p:spPr>
          <a:xfrm>
            <a:off x="3722688" y="4164013"/>
            <a:ext cx="1274762" cy="441325"/>
          </a:xfrm>
          <a:prstGeom prst="rightArrow">
            <a:avLst>
              <a:gd name="adj1" fmla="val 50000"/>
              <a:gd name="adj2" fmla="val 72105"/>
            </a:avLst>
          </a:prstGeom>
          <a:solidFill>
            <a:srgbClr val="000080"/>
          </a:solidFill>
          <a:ln w="12700" cap="flat" cmpd="sng">
            <a:solidFill>
              <a:schemeClr val="tx1"/>
            </a:solidFill>
            <a:prstDash val="solid"/>
            <a:miter/>
            <a:headEnd type="none" w="med" len="med"/>
            <a:tailEnd type="none" w="med" len="med"/>
          </a:ln>
        </p:spPr>
        <p:txBody>
          <a:bodyPr wrap="none" anchor="ctr" anchorCtr="0"/>
          <a:p>
            <a:endParaRPr lang="en-GB" altLang="zh-CN" sz="1800" dirty="0">
              <a:latin typeface="Verdana" panose="020B0604030504040204" pitchFamily="-112" charset="0"/>
              <a:ea typeface="MS PGothic" panose="020B0600070205080204" pitchFamily="-109"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p:txBody>
          <a:bodyPr anchor="b" anchorCtr="0"/>
          <a:p>
            <a:r>
              <a:rPr lang="zh-CN" altLang="en-US"/>
              <a:t>问题</a:t>
            </a:r>
            <a:r>
              <a:rPr lang="en-US" altLang="zh-CN"/>
              <a:t>1</a:t>
            </a:r>
            <a:endParaRPr lang="en-US" altLang="zh-CN"/>
          </a:p>
        </p:txBody>
      </p:sp>
      <p:sp>
        <p:nvSpPr>
          <p:cNvPr id="48130" name="内容占位符 2"/>
          <p:cNvSpPr>
            <a:spLocks noGrp="1"/>
          </p:cNvSpPr>
          <p:nvPr>
            <p:ph idx="1"/>
          </p:nvPr>
        </p:nvSpPr>
        <p:spPr>
          <a:xfrm>
            <a:off x="1370013" y="1587500"/>
            <a:ext cx="7313612" cy="4354513"/>
          </a:xfrm>
        </p:spPr>
        <p:txBody>
          <a:bodyPr anchor="t" anchorCtr="0"/>
          <a:p>
            <a:r>
              <a:rPr lang="zh-CN" altLang="en-US"/>
              <a:t>灰度变换属于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局部运算</a:t>
            </a:r>
            <a:r>
              <a:rPr lang="en-US" altLang="zh-CN"/>
              <a:t>		 </a:t>
            </a:r>
            <a:endParaRPr lang="en-US" altLang="zh-CN"/>
          </a:p>
          <a:p>
            <a:r>
              <a:rPr lang="en-US" altLang="zh-CN"/>
              <a:t>C.</a:t>
            </a:r>
            <a:r>
              <a:rPr lang="zh-CN" altLang="en-US"/>
              <a:t>线性变换</a:t>
            </a:r>
            <a:r>
              <a:rPr lang="en-US" altLang="zh-CN"/>
              <a:t>		 </a:t>
            </a:r>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p:txBody>
          <a:bodyPr anchor="b" anchorCtr="0"/>
          <a:p>
            <a:r>
              <a:rPr lang="zh-CN" altLang="en-US"/>
              <a:t>问题</a:t>
            </a:r>
            <a:r>
              <a:rPr lang="en-US" altLang="zh-CN"/>
              <a:t>2()</a:t>
            </a:r>
            <a:endParaRPr lang="en-US" altLang="zh-CN"/>
          </a:p>
        </p:txBody>
      </p:sp>
      <p:sp>
        <p:nvSpPr>
          <p:cNvPr id="50178" name="内容占位符 2"/>
          <p:cNvSpPr>
            <a:spLocks noGrp="1"/>
          </p:cNvSpPr>
          <p:nvPr>
            <p:ph idx="1"/>
          </p:nvPr>
        </p:nvSpPr>
        <p:spPr>
          <a:xfrm>
            <a:off x="1370013" y="1587500"/>
            <a:ext cx="7313612" cy="4354513"/>
          </a:xfrm>
        </p:spPr>
        <p:txBody>
          <a:bodyPr anchor="t" anchorCtr="0"/>
          <a:p>
            <a:r>
              <a:rPr lang="zh-CN" altLang="en-US"/>
              <a:t>空间滤波属于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局部运算</a:t>
            </a:r>
            <a:r>
              <a:rPr lang="en-US" altLang="zh-CN"/>
              <a:t>		 </a:t>
            </a:r>
            <a:endParaRPr lang="en-US" altLang="zh-CN"/>
          </a:p>
          <a:p>
            <a:r>
              <a:rPr lang="en-US" altLang="zh-CN"/>
              <a:t>C.</a:t>
            </a:r>
            <a:r>
              <a:rPr lang="zh-CN" altLang="en-US"/>
              <a:t>非线性变换</a:t>
            </a:r>
            <a:r>
              <a:rPr lang="en-US" altLang="zh-CN"/>
              <a:t>		 </a:t>
            </a:r>
            <a:endParaRPr lang="zh-CN" altLang="en-US"/>
          </a:p>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p:txBody>
          <a:bodyPr anchor="b" anchorCtr="0"/>
          <a:p>
            <a:r>
              <a:rPr lang="zh-CN" altLang="en-US"/>
              <a:t>问题</a:t>
            </a:r>
            <a:r>
              <a:rPr lang="en-US" altLang="zh-CN"/>
              <a:t>3 </a:t>
            </a:r>
            <a:endParaRPr lang="en-US" altLang="zh-CN"/>
          </a:p>
        </p:txBody>
      </p:sp>
      <p:sp>
        <p:nvSpPr>
          <p:cNvPr id="52226" name="内容占位符 2"/>
          <p:cNvSpPr>
            <a:spLocks noGrp="1"/>
          </p:cNvSpPr>
          <p:nvPr>
            <p:ph idx="1"/>
          </p:nvPr>
        </p:nvSpPr>
        <p:spPr>
          <a:xfrm>
            <a:off x="1370013" y="1587500"/>
            <a:ext cx="7313612" cy="4354513"/>
          </a:xfrm>
        </p:spPr>
        <p:txBody>
          <a:bodyPr anchor="t" anchorCtr="0"/>
          <a:p>
            <a:r>
              <a:rPr lang="zh-CN" altLang="en-US"/>
              <a:t>卷积运算属于</a:t>
            </a:r>
            <a:endParaRPr lang="zh-CN" altLang="en-US"/>
          </a:p>
          <a:p>
            <a:endParaRPr lang="zh-CN" altLang="en-US"/>
          </a:p>
          <a:p>
            <a:r>
              <a:rPr lang="en-US" altLang="zh-CN"/>
              <a:t>A.</a:t>
            </a:r>
            <a:r>
              <a:rPr lang="zh-CN" altLang="en-US"/>
              <a:t>点运算</a:t>
            </a:r>
            <a:r>
              <a:rPr lang="en-US" altLang="zh-CN"/>
              <a:t>		 </a:t>
            </a:r>
            <a:endParaRPr lang="en-US" altLang="zh-CN"/>
          </a:p>
          <a:p>
            <a:r>
              <a:rPr lang="en-US" altLang="zh-CN"/>
              <a:t>B.</a:t>
            </a:r>
            <a:r>
              <a:rPr lang="zh-CN" altLang="en-US"/>
              <a:t>傅里叶变换</a:t>
            </a:r>
            <a:r>
              <a:rPr lang="en-US" altLang="zh-CN"/>
              <a:t>		 </a:t>
            </a:r>
            <a:endParaRPr lang="en-US" altLang="zh-CN"/>
          </a:p>
          <a:p>
            <a:r>
              <a:rPr lang="en-US" altLang="zh-CN"/>
              <a:t>C.</a:t>
            </a:r>
            <a:r>
              <a:rPr lang="zh-CN" altLang="en-US"/>
              <a:t>线性变换</a:t>
            </a:r>
            <a:r>
              <a:rPr lang="en-US" altLang="zh-CN"/>
              <a:t>		 </a:t>
            </a: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3314"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3315" name="Rectangle 3"/>
          <p:cNvSpPr>
            <a:spLocks noGrp="1"/>
          </p:cNvSpPr>
          <p:nvPr>
            <p:ph idx="1"/>
          </p:nvPr>
        </p:nvSpPr>
        <p:spPr>
          <a:xfrm>
            <a:off x="971550" y="1628775"/>
            <a:ext cx="7712075" cy="4313238"/>
          </a:xfrm>
        </p:spPr>
        <p:txBody>
          <a:bodyPr vert="horz" wrap="square" lIns="91440" tIns="45720" rIns="91440" bIns="45720" anchor="t" anchorCtr="0"/>
          <a:p>
            <a:pPr eaLnBrk="1" hangingPunct="1">
              <a:lnSpc>
                <a:spcPct val="90000"/>
              </a:lnSpc>
            </a:pPr>
            <a:r>
              <a:rPr lang="zh-CN" altLang="en-US" sz="2500" dirty="0"/>
              <a:t>锐化处理的主要目的是突出图像中的</a:t>
            </a:r>
            <a:r>
              <a:rPr lang="zh-CN" altLang="en-US" sz="2500" dirty="0">
                <a:solidFill>
                  <a:srgbClr val="FF0000"/>
                </a:solidFill>
              </a:rPr>
              <a:t>细节</a:t>
            </a:r>
            <a:r>
              <a:rPr lang="zh-CN" altLang="en-US" sz="2500" dirty="0"/>
              <a:t>或者增强被模糊了的细节，这种模糊不是由于错误操作，就是特殊图像获取方法的固有影响。</a:t>
            </a:r>
            <a:endParaRPr lang="en-US" altLang="zh-CN" sz="2500" dirty="0"/>
          </a:p>
          <a:p>
            <a:pPr eaLnBrk="1" hangingPunct="1">
              <a:lnSpc>
                <a:spcPct val="90000"/>
              </a:lnSpc>
            </a:pPr>
            <a:r>
              <a:rPr lang="zh-CN" altLang="en-US" sz="2500" dirty="0"/>
              <a:t>图像锐化处理的方法多种多样，其中也包括各种应用，从电子印像和医学成像到工业检测和军事系统的制导等等。</a:t>
            </a:r>
            <a:endParaRPr lang="zh-CN" altLang="en-US" sz="2500" dirty="0"/>
          </a:p>
          <a:p>
            <a:pPr eaLnBrk="1" hangingPunct="1">
              <a:lnSpc>
                <a:spcPct val="90000"/>
              </a:lnSpc>
            </a:pPr>
            <a:r>
              <a:rPr lang="zh-CN" altLang="en-US" sz="2500" dirty="0"/>
              <a:t>在空间域中用像素邻域平均法可以使图像变模糊。因为均值处理与</a:t>
            </a:r>
            <a:r>
              <a:rPr lang="zh-CN" altLang="en-US" sz="2500" dirty="0">
                <a:solidFill>
                  <a:srgbClr val="FF0000"/>
                </a:solidFill>
              </a:rPr>
              <a:t>积分</a:t>
            </a:r>
            <a:r>
              <a:rPr lang="zh-CN" altLang="en-US" sz="2500" dirty="0"/>
              <a:t>相类似，从逻辑角度可以断定，锐化处理可以用空间</a:t>
            </a:r>
            <a:r>
              <a:rPr lang="zh-CN" altLang="en-US" sz="2500" dirty="0">
                <a:solidFill>
                  <a:srgbClr val="FF0000"/>
                </a:solidFill>
              </a:rPr>
              <a:t>微分</a:t>
            </a:r>
            <a:r>
              <a:rPr lang="zh-CN" altLang="en-US" sz="2500" dirty="0"/>
              <a:t>来完成。</a:t>
            </a:r>
            <a:endParaRPr lang="en-US" altLang="zh-CN" sz="2500" dirty="0"/>
          </a:p>
          <a:p>
            <a:pPr eaLnBrk="1" hangingPunct="1">
              <a:lnSpc>
                <a:spcPct val="90000"/>
              </a:lnSpc>
            </a:pPr>
            <a:r>
              <a:rPr lang="zh-CN" altLang="en-US" sz="2500" dirty="0"/>
              <a:t>微分算子的响应强度与图像在 该点的突变程度有关。图像微分增强了</a:t>
            </a:r>
            <a:r>
              <a:rPr lang="zh-CN" altLang="en-US" sz="2500" dirty="0">
                <a:solidFill>
                  <a:srgbClr val="FF0000"/>
                </a:solidFill>
              </a:rPr>
              <a:t>边缘</a:t>
            </a:r>
            <a:r>
              <a:rPr lang="zh-CN" altLang="en-US" sz="2500" dirty="0"/>
              <a:t>和其他突变（如</a:t>
            </a:r>
            <a:r>
              <a:rPr lang="zh-CN" altLang="en-US" sz="2500" dirty="0">
                <a:solidFill>
                  <a:srgbClr val="FF0000"/>
                </a:solidFill>
              </a:rPr>
              <a:t>噪声</a:t>
            </a:r>
            <a:r>
              <a:rPr lang="zh-CN" altLang="en-US" sz="2500" dirty="0"/>
              <a:t>）并削弱了灰度变化</a:t>
            </a:r>
            <a:r>
              <a:rPr lang="zh-CN" altLang="en-US" sz="2500" dirty="0">
                <a:solidFill>
                  <a:srgbClr val="FF0000"/>
                </a:solidFill>
              </a:rPr>
              <a:t>缓慢</a:t>
            </a:r>
            <a:r>
              <a:rPr lang="zh-CN" altLang="en-US" sz="2500" dirty="0"/>
              <a:t>的区域。</a:t>
            </a:r>
            <a:endParaRPr lang="zh-CN" altLang="en-US" sz="2500" dirty="0"/>
          </a:p>
          <a:p>
            <a:pPr eaLnBrk="1" hangingPunct="1">
              <a:lnSpc>
                <a:spcPct val="90000"/>
              </a:lnSpc>
            </a:pPr>
            <a:endParaRPr lang="en-US" altLang="zh-CN" sz="2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p:txBody>
          <a:bodyPr anchor="b" anchorCtr="0"/>
          <a:p>
            <a:r>
              <a:rPr lang="zh-CN" altLang="en-US"/>
              <a:t>问题</a:t>
            </a:r>
            <a:r>
              <a:rPr lang="en-US" altLang="zh-CN"/>
              <a:t>4 </a:t>
            </a:r>
            <a:endParaRPr lang="en-US" altLang="zh-CN"/>
          </a:p>
        </p:txBody>
      </p:sp>
      <p:sp>
        <p:nvSpPr>
          <p:cNvPr id="54274" name="内容占位符 2"/>
          <p:cNvSpPr>
            <a:spLocks noGrp="1"/>
          </p:cNvSpPr>
          <p:nvPr>
            <p:ph idx="1"/>
          </p:nvPr>
        </p:nvSpPr>
        <p:spPr>
          <a:xfrm>
            <a:off x="1016000" y="1587500"/>
            <a:ext cx="7667625" cy="4354513"/>
          </a:xfrm>
        </p:spPr>
        <p:txBody>
          <a:bodyPr anchor="t" anchorCtr="0"/>
          <a:p>
            <a:r>
              <a:rPr lang="zh-CN" altLang="en-US"/>
              <a:t>均值平滑用于</a:t>
            </a:r>
            <a:endParaRPr lang="zh-CN" altLang="en-US"/>
          </a:p>
          <a:p>
            <a:endParaRPr lang="zh-CN" altLang="en-US"/>
          </a:p>
          <a:p>
            <a:r>
              <a:rPr lang="en-US" altLang="zh-CN"/>
              <a:t>A.</a:t>
            </a:r>
            <a:r>
              <a:rPr lang="zh-CN" altLang="en-US"/>
              <a:t>去除噪声</a:t>
            </a:r>
            <a:r>
              <a:rPr lang="en-US" altLang="zh-CN"/>
              <a:t>		 </a:t>
            </a:r>
            <a:endParaRPr lang="en-US" altLang="zh-CN"/>
          </a:p>
          <a:p>
            <a:r>
              <a:rPr lang="en-US" altLang="zh-CN"/>
              <a:t>B.</a:t>
            </a:r>
            <a:r>
              <a:rPr lang="zh-CN" altLang="en-US"/>
              <a:t>提取边缘</a:t>
            </a:r>
            <a:r>
              <a:rPr lang="en-US" altLang="zh-CN"/>
              <a:t>		 </a:t>
            </a:r>
            <a:endParaRPr lang="en-US" altLang="zh-CN"/>
          </a:p>
          <a:p>
            <a:r>
              <a:rPr lang="en-US" altLang="zh-CN"/>
              <a:t>C.</a:t>
            </a:r>
            <a:r>
              <a:rPr lang="zh-CN" altLang="en-US"/>
              <a:t>频域变换 </a:t>
            </a:r>
            <a:r>
              <a:rPr lang="en-US" altLang="zh-CN"/>
              <a:t>		 </a:t>
            </a:r>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a:spLocks noGrp="1"/>
          </p:cNvSpPr>
          <p:nvPr>
            <p:ph type="title"/>
          </p:nvPr>
        </p:nvSpPr>
        <p:spPr/>
        <p:txBody>
          <a:bodyPr anchor="b" anchorCtr="0"/>
          <a:p>
            <a:r>
              <a:rPr lang="zh-CN" altLang="en-US"/>
              <a:t>问题</a:t>
            </a:r>
            <a:r>
              <a:rPr lang="en-US" altLang="zh-CN"/>
              <a:t>5 </a:t>
            </a:r>
            <a:endParaRPr lang="en-US" altLang="zh-CN"/>
          </a:p>
        </p:txBody>
      </p:sp>
      <p:sp>
        <p:nvSpPr>
          <p:cNvPr id="56322" name="内容占位符 2"/>
          <p:cNvSpPr>
            <a:spLocks noGrp="1"/>
          </p:cNvSpPr>
          <p:nvPr>
            <p:ph idx="1"/>
          </p:nvPr>
        </p:nvSpPr>
        <p:spPr>
          <a:xfrm>
            <a:off x="1016000" y="1587500"/>
            <a:ext cx="7667625" cy="4354513"/>
          </a:xfrm>
        </p:spPr>
        <p:txBody>
          <a:bodyPr anchor="t" anchorCtr="0"/>
          <a:p>
            <a:r>
              <a:rPr lang="zh-CN" altLang="en-US"/>
              <a:t>均值平滑属于</a:t>
            </a:r>
            <a:endParaRPr lang="zh-CN" altLang="en-US"/>
          </a:p>
          <a:p>
            <a:endParaRPr lang="zh-CN" altLang="en-US"/>
          </a:p>
          <a:p>
            <a:r>
              <a:rPr lang="en-US" altLang="zh-CN"/>
              <a:t>A.</a:t>
            </a:r>
            <a:r>
              <a:rPr lang="zh-CN" altLang="en-US"/>
              <a:t>非线性运算</a:t>
            </a:r>
            <a:r>
              <a:rPr lang="en-US" altLang="zh-CN"/>
              <a:t>		 </a:t>
            </a:r>
            <a:endParaRPr lang="en-US" altLang="zh-CN"/>
          </a:p>
          <a:p>
            <a:r>
              <a:rPr lang="en-US" altLang="zh-CN"/>
              <a:t>B.</a:t>
            </a:r>
            <a:r>
              <a:rPr lang="zh-CN" altLang="en-US"/>
              <a:t>线性运算</a:t>
            </a:r>
            <a:r>
              <a:rPr lang="en-US" altLang="zh-CN"/>
              <a:t>		 </a:t>
            </a:r>
            <a:endParaRPr lang="en-US" altLang="zh-CN"/>
          </a:p>
          <a:p>
            <a:r>
              <a:rPr lang="en-US" altLang="zh-CN"/>
              <a:t>C.</a:t>
            </a:r>
            <a:r>
              <a:rPr lang="zh-CN" altLang="en-US"/>
              <a:t>频域变换 </a:t>
            </a:r>
            <a:r>
              <a:rPr lang="en-US" altLang="zh-CN"/>
              <a:t>		 </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a:spLocks noGrp="1"/>
          </p:cNvSpPr>
          <p:nvPr>
            <p:ph type="title"/>
          </p:nvPr>
        </p:nvSpPr>
        <p:spPr/>
        <p:txBody>
          <a:bodyPr anchor="b" anchorCtr="0"/>
          <a:p>
            <a:r>
              <a:rPr lang="zh-CN" altLang="en-US"/>
              <a:t>问题</a:t>
            </a:r>
            <a:r>
              <a:rPr lang="en-US" altLang="zh-CN"/>
              <a:t>6 </a:t>
            </a:r>
            <a:endParaRPr lang="en-US" altLang="zh-CN"/>
          </a:p>
        </p:txBody>
      </p:sp>
      <p:sp>
        <p:nvSpPr>
          <p:cNvPr id="58370" name="内容占位符 2"/>
          <p:cNvSpPr>
            <a:spLocks noGrp="1"/>
          </p:cNvSpPr>
          <p:nvPr>
            <p:ph idx="1"/>
          </p:nvPr>
        </p:nvSpPr>
        <p:spPr>
          <a:xfrm>
            <a:off x="1016000" y="1587500"/>
            <a:ext cx="7667625" cy="4354513"/>
          </a:xfrm>
        </p:spPr>
        <p:txBody>
          <a:bodyPr anchor="t" anchorCtr="0"/>
          <a:p>
            <a:r>
              <a:rPr lang="zh-CN" altLang="en-US"/>
              <a:t>去除噪声可以用</a:t>
            </a:r>
            <a:endParaRPr lang="zh-CN" altLang="en-US"/>
          </a:p>
          <a:p>
            <a:endParaRPr lang="zh-CN" altLang="en-US"/>
          </a:p>
          <a:p>
            <a:r>
              <a:rPr lang="en-US" altLang="zh-CN"/>
              <a:t>A.</a:t>
            </a:r>
            <a:r>
              <a:rPr lang="zh-CN" altLang="en-US"/>
              <a:t>求积分</a:t>
            </a:r>
            <a:r>
              <a:rPr lang="en-US" altLang="zh-CN"/>
              <a:t>		 </a:t>
            </a:r>
            <a:endParaRPr lang="en-US" altLang="zh-CN"/>
          </a:p>
          <a:p>
            <a:r>
              <a:rPr lang="en-US" altLang="zh-CN"/>
              <a:t>B.</a:t>
            </a:r>
            <a:r>
              <a:rPr lang="zh-CN" altLang="en-US"/>
              <a:t>求微分</a:t>
            </a:r>
            <a:r>
              <a:rPr lang="en-US" altLang="zh-CN"/>
              <a:t>		 </a:t>
            </a:r>
            <a:endParaRPr lang="en-US" altLang="zh-CN"/>
          </a:p>
          <a:p>
            <a:r>
              <a:rPr lang="en-US" altLang="zh-CN"/>
              <a:t>C.</a:t>
            </a:r>
            <a:r>
              <a:rPr lang="zh-CN" altLang="en-US"/>
              <a:t>不知道  </a:t>
            </a:r>
            <a:r>
              <a:rPr lang="en-US" altLang="zh-CN"/>
              <a:t>		 </a:t>
            </a:r>
            <a:endParaRPr lang="zh-CN" altLang="en-US"/>
          </a:p>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a:spLocks noGrp="1"/>
          </p:cNvSpPr>
          <p:nvPr>
            <p:ph type="title"/>
          </p:nvPr>
        </p:nvSpPr>
        <p:spPr/>
        <p:txBody>
          <a:bodyPr anchor="b" anchorCtr="0"/>
          <a:p>
            <a:r>
              <a:rPr lang="zh-CN" altLang="en-US"/>
              <a:t>问题</a:t>
            </a:r>
            <a:r>
              <a:rPr lang="en-US" altLang="zh-CN"/>
              <a:t>7 </a:t>
            </a:r>
            <a:endParaRPr lang="en-US" altLang="zh-CN"/>
          </a:p>
        </p:txBody>
      </p:sp>
      <p:sp>
        <p:nvSpPr>
          <p:cNvPr id="60418" name="内容占位符 2"/>
          <p:cNvSpPr>
            <a:spLocks noGrp="1"/>
          </p:cNvSpPr>
          <p:nvPr>
            <p:ph idx="1"/>
          </p:nvPr>
        </p:nvSpPr>
        <p:spPr>
          <a:xfrm>
            <a:off x="1016000" y="1587500"/>
            <a:ext cx="7667625" cy="4354513"/>
          </a:xfrm>
        </p:spPr>
        <p:txBody>
          <a:bodyPr anchor="t" anchorCtr="0"/>
          <a:p>
            <a:r>
              <a:rPr lang="zh-CN" altLang="en-US"/>
              <a:t>基于一阶微分的一种算子有几个？</a:t>
            </a:r>
            <a:endParaRPr lang="zh-CN" altLang="en-US"/>
          </a:p>
          <a:p>
            <a:endParaRPr lang="zh-CN" altLang="en-US"/>
          </a:p>
          <a:p>
            <a:r>
              <a:rPr lang="en-US" altLang="zh-CN"/>
              <a:t>A.1</a:t>
            </a:r>
            <a:r>
              <a:rPr lang="zh-CN" altLang="en-US"/>
              <a:t>个</a:t>
            </a:r>
            <a:r>
              <a:rPr lang="en-US" altLang="zh-CN"/>
              <a:t>		 </a:t>
            </a:r>
            <a:endParaRPr lang="en-US" altLang="zh-CN"/>
          </a:p>
          <a:p>
            <a:r>
              <a:rPr lang="en-US" altLang="zh-CN"/>
              <a:t>B.2</a:t>
            </a:r>
            <a:r>
              <a:rPr lang="zh-CN" altLang="en-US"/>
              <a:t>个</a:t>
            </a:r>
            <a:r>
              <a:rPr lang="en-US" altLang="zh-CN"/>
              <a:t>		 </a:t>
            </a:r>
            <a:endParaRPr lang="en-US" altLang="zh-CN"/>
          </a:p>
          <a:p>
            <a:r>
              <a:rPr lang="en-US" altLang="zh-CN"/>
              <a:t>C.3</a:t>
            </a:r>
            <a:r>
              <a:rPr lang="zh-CN" altLang="en-US"/>
              <a:t>个  </a:t>
            </a:r>
            <a:r>
              <a:rPr lang="en-US" altLang="zh-CN"/>
              <a:t>		 </a:t>
            </a:r>
            <a:endParaRPr lang="zh-CN" altLang="en-US"/>
          </a:p>
          <a:p>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a:spLocks noGrp="1"/>
          </p:cNvSpPr>
          <p:nvPr>
            <p:ph type="title"/>
          </p:nvPr>
        </p:nvSpPr>
        <p:spPr/>
        <p:txBody>
          <a:bodyPr anchor="b" anchorCtr="0"/>
          <a:p>
            <a:r>
              <a:rPr lang="zh-CN" altLang="en-US"/>
              <a:t>问题</a:t>
            </a:r>
            <a:r>
              <a:rPr lang="en-US" altLang="zh-CN"/>
              <a:t>8 </a:t>
            </a:r>
            <a:endParaRPr lang="en-US" altLang="zh-CN"/>
          </a:p>
        </p:txBody>
      </p:sp>
      <p:sp>
        <p:nvSpPr>
          <p:cNvPr id="62466" name="内容占位符 2"/>
          <p:cNvSpPr>
            <a:spLocks noGrp="1"/>
          </p:cNvSpPr>
          <p:nvPr>
            <p:ph idx="1"/>
          </p:nvPr>
        </p:nvSpPr>
        <p:spPr>
          <a:xfrm>
            <a:off x="1016000" y="1587500"/>
            <a:ext cx="7667625" cy="4354513"/>
          </a:xfrm>
        </p:spPr>
        <p:txBody>
          <a:bodyPr anchor="t" anchorCtr="0"/>
          <a:p>
            <a:r>
              <a:rPr lang="zh-CN" altLang="en-US"/>
              <a:t>梯度的方向和边缘的关系？</a:t>
            </a:r>
            <a:endParaRPr lang="zh-CN" altLang="en-US"/>
          </a:p>
          <a:p>
            <a:endParaRPr lang="zh-CN" altLang="en-US"/>
          </a:p>
          <a:p>
            <a:r>
              <a:rPr lang="en-US" altLang="zh-CN"/>
              <a:t>A.</a:t>
            </a:r>
            <a:r>
              <a:rPr lang="zh-CN" altLang="en-US"/>
              <a:t>平行</a:t>
            </a:r>
            <a:r>
              <a:rPr lang="en-US" altLang="zh-CN"/>
              <a:t>		 </a:t>
            </a:r>
            <a:endParaRPr lang="en-US" altLang="zh-CN"/>
          </a:p>
          <a:p>
            <a:r>
              <a:rPr lang="en-US" altLang="zh-CN"/>
              <a:t>B.</a:t>
            </a:r>
            <a:r>
              <a:rPr lang="zh-CN" altLang="en-US"/>
              <a:t>无关</a:t>
            </a:r>
            <a:r>
              <a:rPr lang="en-US" altLang="zh-CN"/>
              <a:t>		 </a:t>
            </a:r>
            <a:endParaRPr lang="en-US" altLang="zh-CN"/>
          </a:p>
          <a:p>
            <a:r>
              <a:rPr lang="en-US" altLang="zh-CN"/>
              <a:t>C.</a:t>
            </a:r>
            <a:r>
              <a:rPr lang="zh-CN" altLang="en-US"/>
              <a:t>垂直  </a:t>
            </a:r>
            <a:r>
              <a:rPr lang="en-US" altLang="zh-CN"/>
              <a:t>		 </a:t>
            </a:r>
            <a:endParaRPr lang="zh-CN" altLang="en-US"/>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a:spLocks noGrp="1"/>
          </p:cNvSpPr>
          <p:nvPr>
            <p:ph type="title"/>
          </p:nvPr>
        </p:nvSpPr>
        <p:spPr/>
        <p:txBody>
          <a:bodyPr anchor="b" anchorCtr="0"/>
          <a:p>
            <a:r>
              <a:rPr lang="zh-CN" altLang="en-US"/>
              <a:t>问题</a:t>
            </a:r>
            <a:r>
              <a:rPr lang="en-US" altLang="zh-CN"/>
              <a:t>9</a:t>
            </a:r>
            <a:endParaRPr lang="en-US" altLang="zh-CN"/>
          </a:p>
        </p:txBody>
      </p:sp>
      <p:sp>
        <p:nvSpPr>
          <p:cNvPr id="64514"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基于二阶微分的拉普拉斯算子有几个？</a:t>
            </a:r>
            <a:endParaRPr lang="zh-CN" altLang="en-US">
              <a:sym typeface="宋体" panose="02010600030101010101" pitchFamily="2" charset="-122"/>
            </a:endParaRPr>
          </a:p>
          <a:p>
            <a:endParaRPr lang="zh-CN" altLang="en-US"/>
          </a:p>
          <a:p>
            <a:r>
              <a:rPr lang="en-US" altLang="zh-CN"/>
              <a:t>A.1</a:t>
            </a:r>
            <a:r>
              <a:rPr lang="zh-CN" altLang="en-US"/>
              <a:t>个</a:t>
            </a:r>
            <a:r>
              <a:rPr lang="en-US" altLang="zh-CN"/>
              <a:t>		 </a:t>
            </a:r>
            <a:endParaRPr lang="en-US" altLang="zh-CN"/>
          </a:p>
          <a:p>
            <a:r>
              <a:rPr lang="en-US" altLang="zh-CN"/>
              <a:t>B.2</a:t>
            </a:r>
            <a:r>
              <a:rPr lang="zh-CN" altLang="en-US"/>
              <a:t>个</a:t>
            </a:r>
            <a:r>
              <a:rPr lang="en-US" altLang="zh-CN"/>
              <a:t>		 </a:t>
            </a:r>
            <a:endParaRPr lang="en-US" altLang="zh-CN"/>
          </a:p>
          <a:p>
            <a:r>
              <a:rPr lang="en-US" altLang="zh-CN"/>
              <a:t>C.3</a:t>
            </a:r>
            <a:r>
              <a:rPr lang="zh-CN" altLang="en-US"/>
              <a:t>个  </a:t>
            </a:r>
            <a:r>
              <a:rPr lang="en-US" altLang="zh-CN"/>
              <a:t>		 </a:t>
            </a:r>
            <a:endParaRPr lang="zh-CN" altLang="en-US"/>
          </a:p>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p:txBody>
          <a:bodyPr anchor="b" anchorCtr="0"/>
          <a:p>
            <a:r>
              <a:rPr lang="zh-CN" altLang="en-US"/>
              <a:t>问题</a:t>
            </a:r>
            <a:r>
              <a:rPr lang="en-US" altLang="zh-CN"/>
              <a:t>10</a:t>
            </a:r>
            <a:endParaRPr lang="en-US" altLang="zh-CN"/>
          </a:p>
        </p:txBody>
      </p:sp>
      <p:sp>
        <p:nvSpPr>
          <p:cNvPr id="66562"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梯度是？</a:t>
            </a:r>
            <a:endParaRPr lang="zh-CN" altLang="en-US">
              <a:sym typeface="宋体" panose="02010600030101010101" pitchFamily="2" charset="-122"/>
            </a:endParaRPr>
          </a:p>
          <a:p>
            <a:endParaRPr lang="zh-CN" altLang="en-US"/>
          </a:p>
          <a:p>
            <a:r>
              <a:rPr lang="en-US" altLang="zh-CN"/>
              <a:t>A.</a:t>
            </a:r>
            <a:r>
              <a:rPr lang="zh-CN" altLang="en-US"/>
              <a:t>向量</a:t>
            </a:r>
            <a:r>
              <a:rPr lang="en-US" altLang="zh-CN"/>
              <a:t>		 </a:t>
            </a:r>
            <a:endParaRPr lang="en-US" altLang="zh-CN"/>
          </a:p>
          <a:p>
            <a:r>
              <a:rPr lang="en-US" altLang="zh-CN"/>
              <a:t>B.</a:t>
            </a:r>
            <a:r>
              <a:rPr lang="zh-CN" altLang="en-US"/>
              <a:t>标量</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标题 1"/>
          <p:cNvSpPr>
            <a:spLocks noGrp="1"/>
          </p:cNvSpPr>
          <p:nvPr>
            <p:ph type="title"/>
          </p:nvPr>
        </p:nvSpPr>
        <p:spPr/>
        <p:txBody>
          <a:bodyPr anchor="b" anchorCtr="0"/>
          <a:p>
            <a:r>
              <a:rPr lang="zh-CN" altLang="en-US"/>
              <a:t>问题</a:t>
            </a:r>
            <a:r>
              <a:rPr lang="en-US" altLang="zh-CN"/>
              <a:t>11</a:t>
            </a:r>
            <a:endParaRPr lang="en-US" altLang="zh-CN"/>
          </a:p>
        </p:txBody>
      </p:sp>
      <p:sp>
        <p:nvSpPr>
          <p:cNvPr id="68610"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拉普拉斯算子是？</a:t>
            </a:r>
            <a:endParaRPr lang="zh-CN" altLang="en-US">
              <a:sym typeface="宋体" panose="02010600030101010101" pitchFamily="2" charset="-122"/>
            </a:endParaRPr>
          </a:p>
          <a:p>
            <a:endParaRPr lang="zh-CN" altLang="en-US"/>
          </a:p>
          <a:p>
            <a:r>
              <a:rPr lang="en-US" altLang="zh-CN"/>
              <a:t>A.</a:t>
            </a:r>
            <a:r>
              <a:rPr lang="zh-CN" altLang="en-US"/>
              <a:t>向量</a:t>
            </a:r>
            <a:r>
              <a:rPr lang="en-US" altLang="zh-CN"/>
              <a:t>		 </a:t>
            </a:r>
            <a:endParaRPr lang="en-US" altLang="zh-CN"/>
          </a:p>
          <a:p>
            <a:r>
              <a:rPr lang="en-US" altLang="zh-CN"/>
              <a:t>B.</a:t>
            </a:r>
            <a:r>
              <a:rPr lang="zh-CN" altLang="en-US"/>
              <a:t>标量</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标题 1"/>
          <p:cNvSpPr>
            <a:spLocks noGrp="1"/>
          </p:cNvSpPr>
          <p:nvPr>
            <p:ph type="title"/>
          </p:nvPr>
        </p:nvSpPr>
        <p:spPr/>
        <p:txBody>
          <a:bodyPr anchor="b" anchorCtr="0"/>
          <a:p>
            <a:r>
              <a:rPr lang="zh-CN" altLang="en-US"/>
              <a:t>问题</a:t>
            </a:r>
            <a:r>
              <a:rPr lang="en-US" altLang="zh-CN"/>
              <a:t>12</a:t>
            </a:r>
            <a:endParaRPr lang="en-US" altLang="zh-CN"/>
          </a:p>
        </p:txBody>
      </p:sp>
      <p:sp>
        <p:nvSpPr>
          <p:cNvPr id="70658"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拉普拉斯算子是？</a:t>
            </a:r>
            <a:endParaRPr lang="zh-CN" altLang="en-US">
              <a:sym typeface="宋体" panose="02010600030101010101" pitchFamily="2" charset="-122"/>
            </a:endParaRPr>
          </a:p>
          <a:p>
            <a:endParaRPr lang="zh-CN" altLang="en-US"/>
          </a:p>
          <a:p>
            <a:r>
              <a:rPr lang="en-US" altLang="zh-CN"/>
              <a:t>A.</a:t>
            </a:r>
            <a:r>
              <a:rPr lang="zh-CN" altLang="en-US"/>
              <a:t>各向同性</a:t>
            </a:r>
            <a:r>
              <a:rPr lang="en-US" altLang="zh-CN"/>
              <a:t>		 </a:t>
            </a:r>
            <a:endParaRPr lang="en-US" altLang="zh-CN"/>
          </a:p>
          <a:p>
            <a:r>
              <a:rPr lang="en-US" altLang="zh-CN"/>
              <a:t>B.</a:t>
            </a:r>
            <a:r>
              <a:rPr lang="zh-CN" altLang="en-US"/>
              <a:t>各向异性</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标题 1"/>
          <p:cNvSpPr>
            <a:spLocks noGrp="1"/>
          </p:cNvSpPr>
          <p:nvPr>
            <p:ph type="title"/>
          </p:nvPr>
        </p:nvSpPr>
        <p:spPr/>
        <p:txBody>
          <a:bodyPr anchor="b" anchorCtr="0"/>
          <a:p>
            <a:r>
              <a:rPr lang="zh-CN" altLang="en-US"/>
              <a:t>问题</a:t>
            </a:r>
            <a:r>
              <a:rPr lang="en-US" altLang="zh-CN"/>
              <a:t>13</a:t>
            </a:r>
            <a:endParaRPr lang="en-US" altLang="zh-CN"/>
          </a:p>
        </p:txBody>
      </p:sp>
      <p:sp>
        <p:nvSpPr>
          <p:cNvPr id="72706"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中值滤波是？</a:t>
            </a:r>
            <a:endParaRPr lang="zh-CN" altLang="en-US">
              <a:sym typeface="宋体" panose="02010600030101010101" pitchFamily="2" charset="-122"/>
            </a:endParaRPr>
          </a:p>
          <a:p>
            <a:endParaRPr lang="zh-CN" altLang="en-US"/>
          </a:p>
          <a:p>
            <a:r>
              <a:rPr lang="en-US" altLang="zh-CN"/>
              <a:t>A.</a:t>
            </a:r>
            <a:r>
              <a:rPr lang="zh-CN" altLang="en-US"/>
              <a:t>线性算子</a:t>
            </a:r>
            <a:r>
              <a:rPr lang="en-US" altLang="zh-CN"/>
              <a:t>		 </a:t>
            </a:r>
            <a:endParaRPr lang="en-US" altLang="zh-CN"/>
          </a:p>
          <a:p>
            <a:r>
              <a:rPr lang="en-US" altLang="zh-CN"/>
              <a:t>B.</a:t>
            </a:r>
            <a:r>
              <a:rPr lang="zh-CN" altLang="en-US"/>
              <a:t>非线性算子</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灯片编号占位符 7"/>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5362"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5363" name="Rectangle 3"/>
          <p:cNvSpPr>
            <a:spLocks noGrp="1"/>
          </p:cNvSpPr>
          <p:nvPr>
            <p:ph type="body" sz="half" idx="1"/>
          </p:nvPr>
        </p:nvSpPr>
        <p:spPr>
          <a:xfrm>
            <a:off x="857250" y="1571625"/>
            <a:ext cx="7891463" cy="3714750"/>
          </a:xfrm>
        </p:spPr>
        <p:txBody>
          <a:bodyPr vert="horz" wrap="square" lIns="91440" tIns="45720" rIns="91440" bIns="45720" anchor="t" anchorCtr="0"/>
          <a:p>
            <a:pPr eaLnBrk="1" hangingPunct="1">
              <a:lnSpc>
                <a:spcPct val="90000"/>
              </a:lnSpc>
              <a:buClr>
                <a:schemeClr val="tx2"/>
              </a:buClr>
              <a:buSzPct val="70000"/>
              <a:buFont typeface="Wingdings" panose="05000000000000000000" pitchFamily="2" charset="2"/>
            </a:pPr>
            <a:r>
              <a:rPr lang="zh-CN" altLang="en-US" sz="1900" dirty="0"/>
              <a:t>一阶微分：</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1</a:t>
            </a:r>
            <a:r>
              <a:rPr lang="zh-CN" altLang="en-US" sz="1900" dirty="0"/>
              <a:t>）在平坦段（灰度不变的区域）微分值为零；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2</a:t>
            </a:r>
            <a:r>
              <a:rPr lang="zh-CN" altLang="en-US" sz="1900" dirty="0"/>
              <a:t>）在灰度阶梯或斜坡的起始点处微分值非零；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3</a:t>
            </a:r>
            <a:r>
              <a:rPr lang="zh-CN" altLang="en-US" sz="1900" dirty="0"/>
              <a:t>）沿着斜坡面微分值非零。</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二阶微分：</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1</a:t>
            </a:r>
            <a:r>
              <a:rPr lang="zh-CN" altLang="en-US" sz="1900" dirty="0"/>
              <a:t>）在平坦段（灰度不变的区域）微分值必为零；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2</a:t>
            </a:r>
            <a:r>
              <a:rPr lang="zh-CN" altLang="en-US" sz="1900" dirty="0"/>
              <a:t>）在灰度阶梯或斜坡的起始点处微分值非零；</a:t>
            </a:r>
            <a:endParaRPr lang="en-US" altLang="zh-CN" sz="1900" dirty="0"/>
          </a:p>
          <a:p>
            <a:pPr eaLnBrk="1" hangingPunct="1">
              <a:lnSpc>
                <a:spcPct val="90000"/>
              </a:lnSpc>
              <a:buClr>
                <a:schemeClr val="tx2"/>
              </a:buClr>
              <a:buSzPct val="70000"/>
              <a:buFont typeface="Wingdings" panose="05000000000000000000" pitchFamily="2" charset="2"/>
            </a:pPr>
            <a:r>
              <a:rPr lang="zh-CN" altLang="en-US" sz="1900" dirty="0"/>
              <a:t>（</a:t>
            </a:r>
            <a:r>
              <a:rPr lang="en-US" altLang="zh-CN" sz="1900" dirty="0"/>
              <a:t>3</a:t>
            </a:r>
            <a:r>
              <a:rPr lang="zh-CN" altLang="en-US" sz="1900" dirty="0"/>
              <a:t>）沿着斜坡面微分值的非零点只出现在斜坡的起始处和终点处。</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由于处理的是数字量，其值是有限的，故最大灰度级的变化也是有限的，变化发生的最短距离是在两个相邻像素之间。</a:t>
            </a:r>
            <a:endParaRPr lang="zh-CN" altLang="en-US" sz="1900" dirty="0"/>
          </a:p>
          <a:p>
            <a:pPr eaLnBrk="1" hangingPunct="1">
              <a:lnSpc>
                <a:spcPct val="90000"/>
              </a:lnSpc>
              <a:buClr>
                <a:schemeClr val="tx2"/>
              </a:buClr>
              <a:buSzPct val="70000"/>
              <a:buFont typeface="Wingdings" panose="05000000000000000000" pitchFamily="2" charset="2"/>
            </a:pPr>
            <a:r>
              <a:rPr lang="zh-CN" altLang="en-US" sz="1900" dirty="0"/>
              <a:t>具体处理中一般是用</a:t>
            </a:r>
            <a:r>
              <a:rPr lang="zh-CN" altLang="en-US" sz="1900" b="1" dirty="0">
                <a:solidFill>
                  <a:srgbClr val="CC3300"/>
                </a:solidFill>
              </a:rPr>
              <a:t>差分代替微分</a:t>
            </a:r>
            <a:r>
              <a:rPr lang="zh-CN" altLang="en-US" sz="1900" dirty="0"/>
              <a:t>。一元函数的一阶、二阶差分的公式见下。</a:t>
            </a:r>
            <a:endParaRPr lang="zh-CN" altLang="en-US" sz="1900" dirty="0"/>
          </a:p>
          <a:p>
            <a:pPr eaLnBrk="1" hangingPunct="1">
              <a:lnSpc>
                <a:spcPct val="90000"/>
              </a:lnSpc>
              <a:buClr>
                <a:schemeClr val="tx2"/>
              </a:buClr>
              <a:buSzPct val="70000"/>
              <a:buFont typeface="Wingdings" panose="05000000000000000000" pitchFamily="2" charset="2"/>
            </a:pPr>
            <a:endParaRPr lang="en-US" altLang="zh-CN" sz="1900" dirty="0"/>
          </a:p>
        </p:txBody>
      </p:sp>
      <p:grpSp>
        <p:nvGrpSpPr>
          <p:cNvPr id="15364" name="Group 11"/>
          <p:cNvGrpSpPr/>
          <p:nvPr/>
        </p:nvGrpSpPr>
        <p:grpSpPr>
          <a:xfrm>
            <a:off x="1619250" y="5516563"/>
            <a:ext cx="5132388" cy="604837"/>
            <a:chOff x="1020" y="3475"/>
            <a:chExt cx="3233" cy="381"/>
          </a:xfrm>
        </p:grpSpPr>
        <p:graphicFrame>
          <p:nvGraphicFramePr>
            <p:cNvPr id="15365" name="Object 7"/>
            <p:cNvGraphicFramePr>
              <a:graphicFrameLocks noChangeAspect="1"/>
            </p:cNvGraphicFramePr>
            <p:nvPr/>
          </p:nvGraphicFramePr>
          <p:xfrm>
            <a:off x="1020" y="3475"/>
            <a:ext cx="998" cy="306"/>
          </p:xfrm>
          <a:graphic>
            <a:graphicData uri="http://schemas.openxmlformats.org/presentationml/2006/ole">
              <mc:AlternateContent xmlns:mc="http://schemas.openxmlformats.org/markup-compatibility/2006">
                <mc:Choice xmlns:v="urn:schemas-microsoft-com:vml" Requires="v">
                  <p:oleObj spid="_x0000_s3076" name="" r:id="rId1" imgW="1282700" imgH="393700" progId="Equation.3">
                    <p:embed/>
                  </p:oleObj>
                </mc:Choice>
                <mc:Fallback>
                  <p:oleObj name="" r:id="rId1" imgW="1282700" imgH="393700" progId="Equation.3">
                    <p:embed/>
                    <p:pic>
                      <p:nvPicPr>
                        <p:cNvPr id="0" name="图片 3075"/>
                        <p:cNvPicPr/>
                        <p:nvPr/>
                      </p:nvPicPr>
                      <p:blipFill>
                        <a:blip r:embed="rId2"/>
                        <a:stretch>
                          <a:fillRect/>
                        </a:stretch>
                      </p:blipFill>
                      <p:spPr>
                        <a:xfrm>
                          <a:off x="1020" y="3475"/>
                          <a:ext cx="998" cy="306"/>
                        </a:xfrm>
                        <a:prstGeom prst="rect">
                          <a:avLst/>
                        </a:prstGeom>
                        <a:noFill/>
                        <a:ln w="38100">
                          <a:noFill/>
                          <a:miter/>
                        </a:ln>
                      </p:spPr>
                    </p:pic>
                  </p:oleObj>
                </mc:Fallback>
              </mc:AlternateContent>
            </a:graphicData>
          </a:graphic>
        </p:graphicFrame>
        <p:graphicFrame>
          <p:nvGraphicFramePr>
            <p:cNvPr id="15366" name="Object 9"/>
            <p:cNvGraphicFramePr>
              <a:graphicFrameLocks noChangeAspect="1"/>
            </p:cNvGraphicFramePr>
            <p:nvPr/>
          </p:nvGraphicFramePr>
          <p:xfrm>
            <a:off x="2381" y="3475"/>
            <a:ext cx="1872" cy="381"/>
          </p:xfrm>
          <a:graphic>
            <a:graphicData uri="http://schemas.openxmlformats.org/presentationml/2006/ole">
              <mc:AlternateContent xmlns:mc="http://schemas.openxmlformats.org/markup-compatibility/2006">
                <mc:Choice xmlns:v="urn:schemas-microsoft-com:vml" Requires="v">
                  <p:oleObj spid="_x0000_s3077" name="" r:id="rId3" imgW="2057400" imgH="419100" progId="Equation.3">
                    <p:embed/>
                  </p:oleObj>
                </mc:Choice>
                <mc:Fallback>
                  <p:oleObj name="" r:id="rId3" imgW="2057400" imgH="419100" progId="Equation.3">
                    <p:embed/>
                    <p:pic>
                      <p:nvPicPr>
                        <p:cNvPr id="0" name="图片 3076"/>
                        <p:cNvPicPr/>
                        <p:nvPr/>
                      </p:nvPicPr>
                      <p:blipFill>
                        <a:blip r:embed="rId4"/>
                        <a:stretch>
                          <a:fillRect/>
                        </a:stretch>
                      </p:blipFill>
                      <p:spPr>
                        <a:xfrm>
                          <a:off x="2381" y="3475"/>
                          <a:ext cx="1872" cy="381"/>
                        </a:xfrm>
                        <a:prstGeom prst="rect">
                          <a:avLst/>
                        </a:prstGeom>
                        <a:noFill/>
                        <a:ln w="38100">
                          <a:noFill/>
                          <a:miter/>
                        </a:ln>
                      </p:spPr>
                    </p:pic>
                  </p:oleObj>
                </mc:Fallback>
              </mc:AlternateContent>
            </a:graphicData>
          </a:graphic>
        </p:graphicFrame>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p:txBody>
          <a:bodyPr anchor="b" anchorCtr="0"/>
          <a:p>
            <a:r>
              <a:rPr lang="zh-CN" altLang="en-US"/>
              <a:t>问题</a:t>
            </a:r>
            <a:r>
              <a:rPr lang="en-US" altLang="zh-CN"/>
              <a:t>14</a:t>
            </a:r>
            <a:endParaRPr lang="en-US" altLang="zh-CN"/>
          </a:p>
        </p:txBody>
      </p:sp>
      <p:sp>
        <p:nvSpPr>
          <p:cNvPr id="74754" name="内容占位符 2"/>
          <p:cNvSpPr>
            <a:spLocks noGrp="1"/>
          </p:cNvSpPr>
          <p:nvPr>
            <p:ph idx="1"/>
          </p:nvPr>
        </p:nvSpPr>
        <p:spPr>
          <a:xfrm>
            <a:off x="1016000" y="1587500"/>
            <a:ext cx="7667625" cy="4354513"/>
          </a:xfrm>
        </p:spPr>
        <p:txBody>
          <a:bodyPr anchor="t" anchorCtr="0"/>
          <a:p>
            <a:r>
              <a:rPr lang="zh-CN" altLang="en-US">
                <a:sym typeface="宋体" panose="02010600030101010101" pitchFamily="2" charset="-122"/>
              </a:rPr>
              <a:t>中值滤波属于？</a:t>
            </a:r>
            <a:endParaRPr lang="zh-CN" altLang="en-US">
              <a:sym typeface="宋体" panose="02010600030101010101" pitchFamily="2" charset="-122"/>
            </a:endParaRPr>
          </a:p>
          <a:p>
            <a:endParaRPr lang="zh-CN" altLang="en-US"/>
          </a:p>
          <a:p>
            <a:r>
              <a:rPr lang="en-US" altLang="zh-CN"/>
              <a:t>A.</a:t>
            </a:r>
            <a:r>
              <a:rPr lang="zh-CN" altLang="en-US"/>
              <a:t>统计算子</a:t>
            </a:r>
            <a:r>
              <a:rPr lang="en-US" altLang="zh-CN"/>
              <a:t>		 </a:t>
            </a:r>
            <a:endParaRPr lang="en-US" altLang="zh-CN"/>
          </a:p>
          <a:p>
            <a:r>
              <a:rPr lang="en-US" altLang="zh-CN"/>
              <a:t>B.</a:t>
            </a:r>
            <a:r>
              <a:rPr lang="zh-CN" altLang="en-US"/>
              <a:t>线性算子</a:t>
            </a:r>
            <a:r>
              <a:rPr lang="en-US" altLang="zh-CN"/>
              <a:t>		 </a:t>
            </a:r>
            <a:endParaRPr lang="en-US" altLang="zh-CN"/>
          </a:p>
          <a:p>
            <a:r>
              <a:rPr lang="en-US" altLang="zh-CN"/>
              <a:t>C.</a:t>
            </a:r>
            <a:r>
              <a:rPr lang="zh-CN" altLang="en-US"/>
              <a:t>复数  </a:t>
            </a:r>
            <a:r>
              <a:rPr lang="en-US" altLang="zh-CN"/>
              <a:t>			 </a:t>
            </a:r>
            <a:endParaRPr lang="zh-CN" altLang="en-US"/>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p:txBody>
          <a:bodyPr anchor="b" anchorCtr="0"/>
          <a:p>
            <a:r>
              <a:rPr lang="zh-CN" altLang="en-US"/>
              <a:t>提问问题</a:t>
            </a:r>
            <a:r>
              <a:rPr lang="en-US" altLang="zh-CN"/>
              <a:t>1</a:t>
            </a:r>
            <a:endParaRPr lang="en-US" altLang="zh-CN"/>
          </a:p>
        </p:txBody>
      </p:sp>
      <p:sp>
        <p:nvSpPr>
          <p:cNvPr id="76802" name="内容占位符 2"/>
          <p:cNvSpPr>
            <a:spLocks noGrp="1"/>
          </p:cNvSpPr>
          <p:nvPr>
            <p:ph idx="1"/>
          </p:nvPr>
        </p:nvSpPr>
        <p:spPr>
          <a:xfrm>
            <a:off x="1370013" y="1587500"/>
            <a:ext cx="7313612" cy="4354513"/>
          </a:xfrm>
        </p:spPr>
        <p:txBody>
          <a:bodyPr anchor="t" anchorCtr="0"/>
          <a:p>
            <a:r>
              <a:rPr lang="zh-CN" altLang="en-US"/>
              <a:t>分段线性灰度变换和非线性变换的区别</a:t>
            </a:r>
            <a:endParaRPr lang="zh-CN" altLang="en-US"/>
          </a:p>
          <a:p>
            <a:endParaRPr lang="zh-CN" altLang="en-US"/>
          </a:p>
          <a:p>
            <a:r>
              <a:rPr lang="en-US" altLang="zh-CN"/>
              <a:t> </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标题 1"/>
          <p:cNvSpPr>
            <a:spLocks noGrp="1"/>
          </p:cNvSpPr>
          <p:nvPr>
            <p:ph type="title"/>
          </p:nvPr>
        </p:nvSpPr>
        <p:spPr/>
        <p:txBody>
          <a:bodyPr anchor="b" anchorCtr="0"/>
          <a:p>
            <a:r>
              <a:rPr lang="zh-CN" altLang="en-US"/>
              <a:t>提问问题</a:t>
            </a:r>
            <a:r>
              <a:rPr lang="en-US" altLang="zh-CN"/>
              <a:t>2</a:t>
            </a:r>
            <a:endParaRPr lang="en-US" altLang="zh-CN"/>
          </a:p>
        </p:txBody>
      </p:sp>
      <p:sp>
        <p:nvSpPr>
          <p:cNvPr id="78850" name="内容占位符 2"/>
          <p:cNvSpPr>
            <a:spLocks noGrp="1"/>
          </p:cNvSpPr>
          <p:nvPr>
            <p:ph idx="1"/>
          </p:nvPr>
        </p:nvSpPr>
        <p:spPr>
          <a:xfrm>
            <a:off x="1370013" y="1587500"/>
            <a:ext cx="7313612" cy="4354513"/>
          </a:xfrm>
        </p:spPr>
        <p:txBody>
          <a:bodyPr anchor="t" anchorCtr="0"/>
          <a:p>
            <a:r>
              <a:rPr lang="en-US" altLang="zh-CN"/>
              <a:t>LOG</a:t>
            </a:r>
            <a:r>
              <a:rPr lang="zh-CN" altLang="en-US"/>
              <a:t>对数变换和伽马变换的区别</a:t>
            </a:r>
            <a:endParaRPr lang="zh-CN" altLang="en-US"/>
          </a:p>
          <a:p>
            <a:endParaRPr lang="zh-CN" altLang="en-US"/>
          </a:p>
          <a:p>
            <a:r>
              <a:rPr lang="en-US" altLang="zh-CN"/>
              <a:t> </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p:txBody>
          <a:bodyPr anchor="b" anchorCtr="0"/>
          <a:p>
            <a:r>
              <a:rPr lang="zh-CN" altLang="en-US"/>
              <a:t>提问问题</a:t>
            </a:r>
            <a:r>
              <a:rPr lang="en-US" altLang="zh-CN"/>
              <a:t>3</a:t>
            </a:r>
            <a:endParaRPr lang="en-US" altLang="zh-CN"/>
          </a:p>
        </p:txBody>
      </p:sp>
      <p:sp>
        <p:nvSpPr>
          <p:cNvPr id="80898" name="内容占位符 2"/>
          <p:cNvSpPr>
            <a:spLocks noGrp="1"/>
          </p:cNvSpPr>
          <p:nvPr>
            <p:ph idx="1"/>
          </p:nvPr>
        </p:nvSpPr>
        <p:spPr>
          <a:xfrm>
            <a:off x="1370013" y="1587500"/>
            <a:ext cx="7313612" cy="4354513"/>
          </a:xfrm>
        </p:spPr>
        <p:txBody>
          <a:bodyPr anchor="t" anchorCtr="0"/>
          <a:p>
            <a:r>
              <a:rPr lang="zh-CN" altLang="en-US"/>
              <a:t>去除噪声除了用空间滤波平滑还有什么方法？</a:t>
            </a:r>
            <a:endParaRPr lang="zh-CN" altLang="en-US"/>
          </a:p>
          <a:p>
            <a:endParaRPr lang="zh-CN" altLang="en-US"/>
          </a:p>
          <a:p>
            <a:r>
              <a:rPr lang="en-US" altLang="zh-CN"/>
              <a:t>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标题 1"/>
          <p:cNvSpPr>
            <a:spLocks noGrp="1"/>
          </p:cNvSpPr>
          <p:nvPr>
            <p:ph type="title"/>
          </p:nvPr>
        </p:nvSpPr>
        <p:spPr/>
        <p:txBody>
          <a:bodyPr anchor="b" anchorCtr="0"/>
          <a:p>
            <a:r>
              <a:rPr lang="zh-CN" altLang="en-US"/>
              <a:t>提问问题</a:t>
            </a:r>
            <a:r>
              <a:rPr lang="en-US" altLang="zh-CN"/>
              <a:t>4</a:t>
            </a:r>
            <a:endParaRPr lang="en-US" altLang="zh-CN"/>
          </a:p>
        </p:txBody>
      </p:sp>
      <p:sp>
        <p:nvSpPr>
          <p:cNvPr id="82946" name="内容占位符 2"/>
          <p:cNvSpPr>
            <a:spLocks noGrp="1"/>
          </p:cNvSpPr>
          <p:nvPr>
            <p:ph idx="1"/>
          </p:nvPr>
        </p:nvSpPr>
        <p:spPr>
          <a:xfrm>
            <a:off x="1370013" y="1587500"/>
            <a:ext cx="7313612" cy="4354513"/>
          </a:xfrm>
        </p:spPr>
        <p:txBody>
          <a:bodyPr anchor="t" anchorCtr="0"/>
          <a:p>
            <a:r>
              <a:rPr lang="zh-CN" altLang="en-US"/>
              <a:t>中值滤波最适合用于去除哪种噪声？</a:t>
            </a:r>
            <a:endParaRPr lang="zh-CN" altLang="en-US"/>
          </a:p>
          <a:p>
            <a:endParaRPr lang="zh-CN" altLang="en-US"/>
          </a:p>
          <a:p>
            <a:r>
              <a:rPr lang="en-US" altLang="zh-CN"/>
              <a:t> </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标题 1"/>
          <p:cNvSpPr>
            <a:spLocks noGrp="1"/>
          </p:cNvSpPr>
          <p:nvPr>
            <p:ph type="title"/>
          </p:nvPr>
        </p:nvSpPr>
        <p:spPr/>
        <p:txBody>
          <a:bodyPr anchor="b" anchorCtr="0"/>
          <a:p>
            <a:r>
              <a:rPr lang="zh-CN" altLang="en-US"/>
              <a:t>提问问题</a:t>
            </a:r>
            <a:r>
              <a:rPr lang="en-US" altLang="zh-CN"/>
              <a:t>5</a:t>
            </a:r>
            <a:endParaRPr lang="en-US" altLang="zh-CN"/>
          </a:p>
        </p:txBody>
      </p:sp>
      <p:sp>
        <p:nvSpPr>
          <p:cNvPr id="84994" name="内容占位符 2"/>
          <p:cNvSpPr>
            <a:spLocks noGrp="1"/>
          </p:cNvSpPr>
          <p:nvPr>
            <p:ph idx="1"/>
          </p:nvPr>
        </p:nvSpPr>
        <p:spPr>
          <a:xfrm>
            <a:off x="1370013" y="1587500"/>
            <a:ext cx="7313612" cy="4354513"/>
          </a:xfrm>
        </p:spPr>
        <p:txBody>
          <a:bodyPr anchor="t" anchorCtr="0"/>
          <a:p>
            <a:r>
              <a:rPr lang="zh-CN" altLang="en-US"/>
              <a:t>一阶微分和二阶微分的区别</a:t>
            </a:r>
            <a:endParaRPr lang="zh-CN" altLang="en-US"/>
          </a:p>
          <a:p>
            <a:endParaRPr lang="zh-CN" altLang="en-US"/>
          </a:p>
          <a:p>
            <a:r>
              <a:rPr lang="en-US" altLang="zh-CN"/>
              <a:t> </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标题 1"/>
          <p:cNvSpPr>
            <a:spLocks noGrp="1"/>
          </p:cNvSpPr>
          <p:nvPr>
            <p:ph type="title"/>
          </p:nvPr>
        </p:nvSpPr>
        <p:spPr/>
        <p:txBody>
          <a:bodyPr anchor="b" anchorCtr="0"/>
          <a:p>
            <a:r>
              <a:rPr lang="zh-CN" altLang="en-US"/>
              <a:t>提问问题</a:t>
            </a:r>
            <a:r>
              <a:rPr lang="en-US" altLang="zh-CN"/>
              <a:t>6</a:t>
            </a:r>
            <a:endParaRPr lang="en-US" altLang="zh-CN"/>
          </a:p>
        </p:txBody>
      </p:sp>
      <p:sp>
        <p:nvSpPr>
          <p:cNvPr id="87042" name="内容占位符 2"/>
          <p:cNvSpPr>
            <a:spLocks noGrp="1"/>
          </p:cNvSpPr>
          <p:nvPr>
            <p:ph idx="1"/>
          </p:nvPr>
        </p:nvSpPr>
        <p:spPr>
          <a:xfrm>
            <a:off x="1370013" y="1587500"/>
            <a:ext cx="7313612" cy="4354513"/>
          </a:xfrm>
        </p:spPr>
        <p:txBody>
          <a:bodyPr anchor="t" anchorCtr="0"/>
          <a:p>
            <a:r>
              <a:rPr lang="zh-CN" altLang="en-US"/>
              <a:t>锐化和边缘检测的区别？</a:t>
            </a:r>
            <a:endParaRPr lang="zh-CN" altLang="en-US"/>
          </a:p>
          <a:p>
            <a:endParaRPr lang="zh-CN" altLang="en-US"/>
          </a:p>
          <a:p>
            <a:r>
              <a:rPr lang="en-US" altLang="zh-CN"/>
              <a:t> </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标题 1"/>
          <p:cNvSpPr>
            <a:spLocks noGrp="1"/>
          </p:cNvSpPr>
          <p:nvPr>
            <p:ph type="title"/>
          </p:nvPr>
        </p:nvSpPr>
        <p:spPr/>
        <p:txBody>
          <a:bodyPr vert="horz" wrap="square" lIns="91440" tIns="45720" rIns="91440" bIns="45720" anchor="b" anchorCtr="0"/>
          <a:p>
            <a:r>
              <a:rPr lang="zh-CN" altLang="en-US" dirty="0"/>
              <a:t>课堂练习</a:t>
            </a:r>
            <a:r>
              <a:rPr lang="en-US" altLang="zh-CN" dirty="0"/>
              <a:t>-</a:t>
            </a:r>
            <a:r>
              <a:rPr lang="zh-CN" altLang="en-US" dirty="0"/>
              <a:t>第</a:t>
            </a:r>
            <a:r>
              <a:rPr lang="en-US" altLang="zh-CN" dirty="0"/>
              <a:t>5</a:t>
            </a:r>
            <a:r>
              <a:rPr lang="zh-CN" altLang="en-US" dirty="0"/>
              <a:t>章第</a:t>
            </a:r>
            <a:r>
              <a:rPr lang="en-US" altLang="zh-CN" dirty="0"/>
              <a:t>4</a:t>
            </a:r>
            <a:r>
              <a:rPr lang="zh-CN" altLang="en-US" dirty="0"/>
              <a:t>次课堂练习</a:t>
            </a:r>
            <a:r>
              <a:rPr lang="en-US" altLang="zh-CN" dirty="0"/>
              <a:t> </a:t>
            </a:r>
            <a:endParaRPr lang="en-US" altLang="zh-CN" dirty="0"/>
          </a:p>
        </p:txBody>
      </p:sp>
      <p:sp>
        <p:nvSpPr>
          <p:cNvPr id="89090" name="内容占位符 2"/>
          <p:cNvSpPr>
            <a:spLocks noGrp="1"/>
          </p:cNvSpPr>
          <p:nvPr>
            <p:ph idx="1"/>
          </p:nvPr>
        </p:nvSpPr>
        <p:spPr>
          <a:xfrm>
            <a:off x="1370013" y="1571625"/>
            <a:ext cx="7313612" cy="4370388"/>
          </a:xfrm>
        </p:spPr>
        <p:txBody>
          <a:bodyPr vert="horz" wrap="square" lIns="91440" tIns="45720" rIns="91440" bIns="45720" anchor="t" anchorCtr="0"/>
          <a:p>
            <a:r>
              <a:rPr lang="zh-CN" altLang="en-US" dirty="0"/>
              <a:t>自制三幅</a:t>
            </a:r>
            <a:r>
              <a:rPr lang="en-US" altLang="zh-CN" dirty="0"/>
              <a:t>5*5</a:t>
            </a:r>
            <a:r>
              <a:rPr lang="zh-CN" altLang="en-US" dirty="0"/>
              <a:t>的图像</a:t>
            </a:r>
            <a:r>
              <a:rPr lang="en-US" altLang="zh-CN" dirty="0"/>
              <a:t>,</a:t>
            </a:r>
            <a:r>
              <a:rPr lang="zh-CN" altLang="en-US" dirty="0"/>
              <a:t>灰度级为</a:t>
            </a:r>
            <a:r>
              <a:rPr lang="en-US" altLang="zh-CN" dirty="0"/>
              <a:t>0~7,</a:t>
            </a:r>
            <a:r>
              <a:rPr lang="zh-CN" altLang="en-US" dirty="0"/>
              <a:t>要求</a:t>
            </a:r>
            <a:r>
              <a:rPr lang="en-US" altLang="zh-CN" dirty="0"/>
              <a:t>:</a:t>
            </a:r>
            <a:endParaRPr lang="en-US" altLang="zh-CN" dirty="0"/>
          </a:p>
          <a:p>
            <a:r>
              <a:rPr lang="en-US" altLang="zh-CN" dirty="0"/>
              <a:t>(1)</a:t>
            </a:r>
            <a:r>
              <a:rPr lang="zh-CN" altLang="en-US" dirty="0"/>
              <a:t>图中有线条</a:t>
            </a:r>
            <a:r>
              <a:rPr lang="en-US" altLang="zh-CN" dirty="0"/>
              <a:t>;</a:t>
            </a:r>
            <a:endParaRPr lang="en-US" altLang="zh-CN" dirty="0"/>
          </a:p>
          <a:p>
            <a:r>
              <a:rPr lang="en-US" altLang="zh-CN" dirty="0"/>
              <a:t>(2)</a:t>
            </a:r>
            <a:r>
              <a:rPr lang="zh-CN" altLang="en-US" dirty="0"/>
              <a:t>图中有正方形</a:t>
            </a:r>
            <a:r>
              <a:rPr lang="en-US" altLang="zh-CN" dirty="0"/>
              <a:t>;</a:t>
            </a:r>
            <a:endParaRPr lang="en-US" altLang="zh-CN" dirty="0"/>
          </a:p>
          <a:p>
            <a:r>
              <a:rPr lang="en-US" altLang="zh-CN" dirty="0"/>
              <a:t>(3)</a:t>
            </a:r>
            <a:r>
              <a:rPr lang="zh-CN" altLang="en-US" dirty="0"/>
              <a:t>任意</a:t>
            </a:r>
            <a:r>
              <a:rPr lang="en-US" altLang="zh-CN" dirty="0"/>
              <a:t>;</a:t>
            </a:r>
            <a:endParaRPr lang="en-US" altLang="zh-CN" dirty="0"/>
          </a:p>
          <a:p>
            <a:r>
              <a:rPr lang="zh-CN" altLang="en-US" dirty="0"/>
              <a:t>用</a:t>
            </a:r>
            <a:r>
              <a:rPr lang="en-US" altLang="zh-CN" dirty="0"/>
              <a:t>sobel</a:t>
            </a:r>
            <a:r>
              <a:rPr lang="zh-CN" altLang="en-US" dirty="0"/>
              <a:t>算子分别处理</a:t>
            </a:r>
            <a:r>
              <a:rPr lang="en-US" altLang="zh-CN" dirty="0"/>
              <a:t>,</a:t>
            </a:r>
            <a:r>
              <a:rPr lang="zh-CN" altLang="en-US" dirty="0"/>
              <a:t>并解释处理的结果</a:t>
            </a:r>
            <a:r>
              <a:rPr lang="en-US" altLang="zh-CN" dirty="0"/>
              <a:t>.</a:t>
            </a:r>
            <a:endParaRPr lang="en-US" altLang="zh-CN" dirty="0"/>
          </a:p>
          <a:p>
            <a:r>
              <a:rPr lang="zh-CN" altLang="en-US" dirty="0"/>
              <a:t>边界像素的处理：对原图像进行用</a:t>
            </a:r>
            <a:r>
              <a:rPr lang="en-US" altLang="zh-CN" dirty="0"/>
              <a:t>0</a:t>
            </a:r>
            <a:r>
              <a:rPr lang="zh-CN" altLang="en-US" dirty="0"/>
              <a:t>填充</a:t>
            </a:r>
            <a:r>
              <a:rPr lang="en-US" altLang="zh-CN" dirty="0"/>
              <a:t>.</a:t>
            </a:r>
            <a:endParaRPr lang="en-US" altLang="zh-CN" dirty="0"/>
          </a:p>
          <a:p>
            <a:r>
              <a:rPr lang="zh-CN" altLang="en-US" b="1" dirty="0">
                <a:solidFill>
                  <a:srgbClr val="FF0000"/>
                </a:solidFill>
              </a:rPr>
              <a:t>编程处理（选做）</a:t>
            </a:r>
            <a:endParaRPr lang="zh-CN" altLang="en-US" b="1" dirty="0">
              <a:solidFill>
                <a:srgbClr val="FF0000"/>
              </a:solidFill>
            </a:endParaRPr>
          </a:p>
        </p:txBody>
      </p:sp>
      <p:sp>
        <p:nvSpPr>
          <p:cNvPr id="8909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p:txBody>
          <a:bodyPr anchor="b" anchorCtr="0"/>
          <a:p>
            <a:r>
              <a:rPr lang="zh-CN" altLang="en-US">
                <a:sym typeface="+mn-ea"/>
              </a:rPr>
              <a:t>英文网课</a:t>
            </a:r>
            <a:endParaRPr lang="zh-CN" altLang="en-US"/>
          </a:p>
        </p:txBody>
      </p:sp>
      <p:sp>
        <p:nvSpPr>
          <p:cNvPr id="90114" name="内容占位符 2"/>
          <p:cNvSpPr>
            <a:spLocks noGrp="1"/>
          </p:cNvSpPr>
          <p:nvPr>
            <p:ph idx="1"/>
          </p:nvPr>
        </p:nvSpPr>
        <p:spPr>
          <a:xfrm>
            <a:off x="425450" y="1566545"/>
            <a:ext cx="8258175" cy="4375785"/>
          </a:xfrm>
        </p:spPr>
        <p:txBody>
          <a:bodyPr anchor="t" anchorCtr="0"/>
          <a:p>
            <a:r>
              <a:rPr lang="zh-CN" altLang="en-US" sz="2000"/>
              <a:t>有时间播放英文网课</a:t>
            </a:r>
            <a:endParaRPr lang="zh-CN" altLang="en-US" sz="2000"/>
          </a:p>
          <a:p>
            <a:r>
              <a:rPr lang="zh-CN" altLang="en-US" sz="2000"/>
              <a:t>杜克大学</a:t>
            </a:r>
            <a:r>
              <a:rPr lang="en-US" altLang="zh-CN" sz="2000"/>
              <a:t> </a:t>
            </a:r>
            <a:r>
              <a:rPr lang="zh-CN" altLang="en-US" sz="2000"/>
              <a:t>图像处理课</a:t>
            </a:r>
            <a:endParaRPr lang="zh-CN" altLang="en-US" sz="2000"/>
          </a:p>
          <a:p>
            <a:r>
              <a:rPr lang="en-US" altLang="zh-CN" sz="2000">
                <a:solidFill>
                  <a:srgbClr val="FF0000"/>
                </a:solidFill>
              </a:rPr>
              <a:t>P16-3.1 introduction to image enhancement</a:t>
            </a:r>
            <a:endParaRPr lang="zh-CN" altLang="en-US" sz="2000">
              <a:solidFill>
                <a:srgbClr val="FF0000"/>
              </a:solidFill>
            </a:endParaRPr>
          </a:p>
          <a:p>
            <a:r>
              <a:rPr lang="zh-CN" altLang="en-US" sz="2000">
                <a:solidFill>
                  <a:srgbClr val="FF0000"/>
                </a:solidFill>
              </a:rPr>
              <a:t>https://www.bilibili.com/video/BV1j7411i78H?p=16</a:t>
            </a:r>
            <a:endParaRPr lang="zh-CN" altLang="en-US" sz="2000"/>
          </a:p>
          <a:p>
            <a:r>
              <a:rPr lang="en-US" altLang="zh-CN" sz="2000">
                <a:gradFill>
                  <a:gsLst>
                    <a:gs pos="0">
                      <a:srgbClr val="012D86"/>
                    </a:gs>
                    <a:gs pos="100000">
                      <a:srgbClr val="0E2557"/>
                    </a:gs>
                  </a:gsLst>
                  <a:lin scaled="0"/>
                </a:gradFill>
              </a:rPr>
              <a:t>p17-3.2 Demo enhancement&amp;Histogram modification</a:t>
            </a:r>
            <a:endParaRPr lang="en-US" altLang="zh-CN" sz="2000">
              <a:gradFill>
                <a:gsLst>
                  <a:gs pos="0">
                    <a:srgbClr val="012D86"/>
                  </a:gs>
                  <a:gs pos="100000">
                    <a:srgbClr val="0E2557"/>
                  </a:gs>
                </a:gsLst>
                <a:lin scaled="0"/>
              </a:gradFill>
            </a:endParaRPr>
          </a:p>
          <a:p>
            <a:r>
              <a:rPr lang="zh-CN" altLang="en-US" sz="2000">
                <a:gradFill>
                  <a:gsLst>
                    <a:gs pos="0">
                      <a:srgbClr val="012D86"/>
                    </a:gs>
                    <a:gs pos="100000">
                      <a:srgbClr val="0E2557"/>
                    </a:gs>
                  </a:gsLst>
                  <a:lin scaled="0"/>
                </a:gradFill>
              </a:rPr>
              <a:t>https://www.bilibili.com/video/BV1j7411i78H?p=17</a:t>
            </a:r>
            <a:endParaRPr lang="en-US" altLang="zh-CN" sz="2000"/>
          </a:p>
          <a:p>
            <a:r>
              <a:rPr lang="en-US" altLang="zh-CN" sz="2000"/>
              <a:t>p20-3.5</a:t>
            </a:r>
            <a:endParaRPr lang="en-US" altLang="zh-CN" sz="2000"/>
          </a:p>
          <a:p>
            <a:r>
              <a:rPr lang="en-US" altLang="zh-CN" sz="2000"/>
              <a:t>p24-3.9</a:t>
            </a:r>
            <a:endParaRPr lang="en-US" altLang="zh-CN" sz="2000"/>
          </a:p>
          <a:p>
            <a:r>
              <a:rPr lang="en-US" altLang="zh-CN" sz="2000"/>
              <a:t>p25-3.10</a:t>
            </a:r>
            <a:endParaRPr lang="en-US" altLang="zh-CN"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p:txBody>
          <a:bodyPr anchor="b" anchorCtr="0"/>
          <a:p>
            <a:r>
              <a:rPr lang="zh-CN" altLang="en-US"/>
              <a:t>课后拓展</a:t>
            </a:r>
            <a:endParaRPr lang="zh-CN" altLang="en-US"/>
          </a:p>
        </p:txBody>
      </p:sp>
      <p:sp>
        <p:nvSpPr>
          <p:cNvPr id="91138" name="内容占位符 2"/>
          <p:cNvSpPr>
            <a:spLocks noGrp="1"/>
          </p:cNvSpPr>
          <p:nvPr>
            <p:ph idx="1"/>
          </p:nvPr>
        </p:nvSpPr>
        <p:spPr>
          <a:xfrm>
            <a:off x="1119188" y="1649413"/>
            <a:ext cx="7564437" cy="4292600"/>
          </a:xfrm>
        </p:spPr>
        <p:txBody>
          <a:bodyPr anchor="t" anchorCtr="0"/>
          <a:p>
            <a:r>
              <a:rPr lang="zh-CN" altLang="en-US"/>
              <a:t>查找资料了解</a:t>
            </a:r>
            <a:r>
              <a:rPr lang="en-US" altLang="zh-CN"/>
              <a:t>PS</a:t>
            </a:r>
            <a:r>
              <a:rPr lang="zh-CN" altLang="en-US"/>
              <a:t>算法的</a:t>
            </a:r>
            <a:endParaRPr lang="zh-CN" altLang="en-US"/>
          </a:p>
          <a:p>
            <a:r>
              <a:rPr lang="zh-CN" altLang="en-US"/>
              <a:t>Unsharp Mask(USM)锐化算法的原理及其实现</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6386"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6387" name="Rectangle 3"/>
          <p:cNvSpPr>
            <a:spLocks noGrp="1"/>
          </p:cNvSpPr>
          <p:nvPr>
            <p:ph idx="1"/>
          </p:nvPr>
        </p:nvSpPr>
        <p:spPr>
          <a:xfrm>
            <a:off x="5364163" y="1628775"/>
            <a:ext cx="3319462" cy="4751388"/>
          </a:xfrm>
        </p:spPr>
        <p:txBody>
          <a:bodyPr vert="horz" wrap="square" lIns="91440" tIns="45720" rIns="91440" bIns="45720" anchor="t" anchorCtr="0"/>
          <a:p>
            <a:pPr eaLnBrk="1" hangingPunct="1"/>
            <a:r>
              <a:rPr lang="zh-CN" altLang="en-US" sz="2500" dirty="0"/>
              <a:t>如图</a:t>
            </a:r>
            <a:r>
              <a:rPr lang="en-US" altLang="zh-CN" sz="2500" dirty="0"/>
              <a:t>(a)</a:t>
            </a:r>
            <a:r>
              <a:rPr lang="zh-CN" altLang="en-US" sz="2500" dirty="0"/>
              <a:t>是一幅简单图像，其中包含各种实心物体，一条线及一个单一噪声点。</a:t>
            </a:r>
            <a:r>
              <a:rPr lang="en-US" altLang="zh-CN" sz="2500" dirty="0"/>
              <a:t>(b)</a:t>
            </a:r>
            <a:r>
              <a:rPr lang="zh-CN" altLang="en-US" sz="2500" dirty="0"/>
              <a:t>是沿着中心并包含噪声点的此图像的水平剖面图（一维函数）。</a:t>
            </a:r>
            <a:r>
              <a:rPr lang="en-US" altLang="zh-CN" sz="2500" dirty="0"/>
              <a:t>(c)</a:t>
            </a:r>
            <a:r>
              <a:rPr lang="zh-CN" altLang="en-US" sz="2500" dirty="0"/>
              <a:t>简化的剖面图，以及一阶二阶微分的结果。灰度级简化为</a:t>
            </a:r>
            <a:r>
              <a:rPr lang="en-US" altLang="zh-CN" sz="2500" dirty="0"/>
              <a:t>8</a:t>
            </a:r>
            <a:r>
              <a:rPr lang="zh-CN" altLang="en-US" sz="2500" dirty="0"/>
              <a:t>个灰度级。</a:t>
            </a:r>
            <a:endParaRPr lang="zh-CN" altLang="en-US" sz="2500" dirty="0"/>
          </a:p>
        </p:txBody>
      </p:sp>
      <p:pic>
        <p:nvPicPr>
          <p:cNvPr id="16388" name="Picture 5"/>
          <p:cNvPicPr>
            <a:picLocks noChangeAspect="1"/>
          </p:cNvPicPr>
          <p:nvPr/>
        </p:nvPicPr>
        <p:blipFill>
          <a:blip r:embed="rId1"/>
          <a:stretch>
            <a:fillRect/>
          </a:stretch>
        </p:blipFill>
        <p:spPr>
          <a:xfrm>
            <a:off x="928688" y="1536700"/>
            <a:ext cx="4065587" cy="446405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2162"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92163" name="Rectangle 3"/>
          <p:cNvSpPr>
            <a:spLocks noGrp="1"/>
          </p:cNvSpPr>
          <p:nvPr>
            <p:ph idx="1"/>
          </p:nvPr>
        </p:nvSpPr>
        <p:spPr>
          <a:xfrm>
            <a:off x="827088" y="1628775"/>
            <a:ext cx="7856537" cy="4679950"/>
          </a:xfrm>
        </p:spPr>
        <p:txBody>
          <a:bodyPr vert="horz" wrap="square" lIns="91440" tIns="45720" rIns="91440" bIns="45720" anchor="t" anchorCtr="0"/>
          <a:p>
            <a:pPr eaLnBrk="1" hangingPunct="1"/>
            <a:r>
              <a:rPr lang="en-US" altLang="zh-CN" sz="1800" dirty="0"/>
              <a:t>The term spatial domain refers to the image plane itself, and methods in this category are based on direct manipulation of pixels in an image. In this chapter we focus attention on two important categories of spatial domain processing: intensity ( or gray-level)  transformations and spatial filtering. The latter approach sometimes is referred to as neighborhood processing, or spatial convolution.  In the following sections we develop and illustrate MATLAB formulations representative of processing techniques in these two categories. In order to carry a consistent theme, most of the examples in this chapter are related to image enhancement. This is a good way to introduce spatial processing because enhancement is highly intuitive and appealing, especially to beginners in  the field. As will be seen throughout the boo, however, these techniques are general in scope and have uses in numerous other branches of digital image processing.  </a:t>
            </a:r>
            <a:endParaRPr lang="en-US" altLang="zh-CN" sz="18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3186" name="Rectangle 2"/>
          <p:cNvSpPr>
            <a:spLocks noGrp="1"/>
          </p:cNvSpPr>
          <p:nvPr>
            <p:ph type="title"/>
          </p:nvPr>
        </p:nvSpPr>
        <p:spPr/>
        <p:txBody>
          <a:bodyPr vert="horz" wrap="square" lIns="91440" tIns="45720" rIns="91440" bIns="45720" anchor="b" anchorCtr="0"/>
          <a:p>
            <a:pPr eaLnBrk="1" hangingPunct="1"/>
            <a:r>
              <a:rPr lang="zh-CN" altLang="en-US" dirty="0"/>
              <a:t>英文</a:t>
            </a:r>
            <a:endParaRPr lang="zh-CN" altLang="en-US" dirty="0"/>
          </a:p>
        </p:txBody>
      </p:sp>
      <p:sp>
        <p:nvSpPr>
          <p:cNvPr id="93187" name="Rectangle 3"/>
          <p:cNvSpPr>
            <a:spLocks noGrp="1"/>
          </p:cNvSpPr>
          <p:nvPr>
            <p:ph idx="1"/>
          </p:nvPr>
        </p:nvSpPr>
        <p:spPr/>
        <p:txBody>
          <a:bodyPr vert="horz" wrap="square" lIns="91440" tIns="45720" rIns="91440" bIns="45720" anchor="t" anchorCtr="0"/>
          <a:p>
            <a:pPr eaLnBrk="1" hangingPunct="1"/>
            <a:r>
              <a:rPr lang="en-US" altLang="zh-CN" sz="2000" b="1" dirty="0"/>
              <a:t>When first learning a new language, one tends to think in his or her native tongue and mentally translate before speaking. After becoming fluent, however, one can think in either language. Similarly, one familiar with Fourier transform, the analyst can think in either the spatial domain or frequency domain, and this ability is quite useful.</a:t>
            </a:r>
            <a:endParaRPr lang="en-US" altLang="zh-CN" sz="2000" b="1" dirty="0"/>
          </a:p>
          <a:p>
            <a:pPr eaLnBrk="1" hangingPunct="1"/>
            <a:endParaRPr lang="en-US" altLang="zh-CN" sz="2000" dirty="0"/>
          </a:p>
          <a:p>
            <a:pPr eaLnBrk="1" hangingPunct="1"/>
            <a:endParaRPr lang="en-US" altLang="zh-CN"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灯片编号占位符 6"/>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4210" name="Rectangle 2"/>
          <p:cNvSpPr>
            <a:spLocks noGrp="1"/>
          </p:cNvSpPr>
          <p:nvPr>
            <p:ph type="title"/>
          </p:nvPr>
        </p:nvSpPr>
        <p:spPr/>
        <p:txBody>
          <a:bodyPr vert="horz" wrap="square" lIns="91440" tIns="45720" rIns="91440" bIns="45720" anchor="b" anchorCtr="0"/>
          <a:p>
            <a:pPr eaLnBrk="1" hangingPunct="1"/>
            <a:r>
              <a:rPr lang="zh-CN" altLang="en-US" dirty="0"/>
              <a:t>作业</a:t>
            </a:r>
            <a:r>
              <a:rPr lang="en-US" altLang="zh-CN" dirty="0"/>
              <a:t>5</a:t>
            </a:r>
            <a:endParaRPr lang="en-US" altLang="zh-CN" dirty="0"/>
          </a:p>
        </p:txBody>
      </p:sp>
      <p:sp>
        <p:nvSpPr>
          <p:cNvPr id="94211" name="Rectangle 3"/>
          <p:cNvSpPr>
            <a:spLocks noGrp="1"/>
          </p:cNvSpPr>
          <p:nvPr>
            <p:ph type="body" sz="half" idx="1"/>
          </p:nvPr>
        </p:nvSpPr>
        <p:spPr>
          <a:xfrm>
            <a:off x="179388" y="1557338"/>
            <a:ext cx="2808287" cy="4525962"/>
          </a:xfrm>
        </p:spPr>
        <p:txBody>
          <a:bodyPr vert="horz" wrap="square" lIns="91440" tIns="45720" rIns="91440" bIns="45720" anchor="t" anchorCtr="0"/>
          <a:p>
            <a:pPr eaLnBrk="1" hangingPunct="1">
              <a:buClr>
                <a:schemeClr val="tx2"/>
              </a:buClr>
              <a:buSzPct val="70000"/>
              <a:buFont typeface="Wingdings" panose="05000000000000000000" pitchFamily="2" charset="2"/>
            </a:pPr>
            <a:r>
              <a:rPr lang="en-US" altLang="zh-CN" sz="2500" dirty="0"/>
              <a:t>1.</a:t>
            </a:r>
            <a:r>
              <a:rPr lang="zh-CN" altLang="en-US" sz="2500" dirty="0"/>
              <a:t>假定有</a:t>
            </a:r>
            <a:r>
              <a:rPr lang="en-US" altLang="zh-CN" sz="2500" dirty="0"/>
              <a:t>64*64</a:t>
            </a:r>
            <a:r>
              <a:rPr lang="zh-CN" altLang="en-US" sz="2500" dirty="0"/>
              <a:t>大小的图像</a:t>
            </a:r>
            <a:r>
              <a:rPr lang="en-US" altLang="zh-CN" sz="2500" dirty="0"/>
              <a:t>,</a:t>
            </a:r>
            <a:r>
              <a:rPr lang="zh-CN" altLang="en-US" sz="2500" dirty="0"/>
              <a:t>灰度为</a:t>
            </a:r>
            <a:r>
              <a:rPr lang="en-US" altLang="zh-CN" sz="2500" dirty="0"/>
              <a:t>16</a:t>
            </a:r>
            <a:r>
              <a:rPr lang="zh-CN" altLang="en-US" sz="2500" dirty="0"/>
              <a:t>级</a:t>
            </a:r>
            <a:r>
              <a:rPr lang="en-US" altLang="zh-CN" sz="2500" dirty="0"/>
              <a:t>,</a:t>
            </a:r>
            <a:r>
              <a:rPr lang="zh-CN" altLang="en-US" sz="2500" dirty="0"/>
              <a:t>概率分布如图</a:t>
            </a:r>
            <a:r>
              <a:rPr lang="en-US" altLang="zh-CN" sz="2500" dirty="0"/>
              <a:t>,</a:t>
            </a:r>
            <a:r>
              <a:rPr lang="zh-CN" altLang="en-US" sz="2500" dirty="0"/>
              <a:t>进行直方图的均衡化</a:t>
            </a:r>
            <a:r>
              <a:rPr lang="en-US" altLang="zh-CN" sz="2500" dirty="0"/>
              <a:t>,</a:t>
            </a:r>
            <a:r>
              <a:rPr lang="zh-CN" altLang="en-US" sz="2500" dirty="0"/>
              <a:t>并画出处理前后的直方图</a:t>
            </a:r>
            <a:r>
              <a:rPr lang="en-US" altLang="zh-CN" sz="2500" dirty="0"/>
              <a:t>.</a:t>
            </a:r>
            <a:endParaRPr lang="en-US" altLang="zh-CN" sz="2500" dirty="0"/>
          </a:p>
          <a:p>
            <a:pPr eaLnBrk="1" hangingPunct="1">
              <a:buClr>
                <a:schemeClr val="tx2"/>
              </a:buClr>
              <a:buSzPct val="70000"/>
              <a:buFont typeface="Wingdings" panose="05000000000000000000" pitchFamily="2" charset="2"/>
            </a:pPr>
            <a:endParaRPr lang="en-US" altLang="zh-CN" sz="2500" dirty="0"/>
          </a:p>
        </p:txBody>
      </p:sp>
      <p:graphicFrame>
        <p:nvGraphicFramePr>
          <p:cNvPr id="346192" name="Group 80"/>
          <p:cNvGraphicFramePr>
            <a:graphicFrameLocks noGrp="1"/>
          </p:cNvGraphicFramePr>
          <p:nvPr>
            <p:ph sz="half" idx="1"/>
          </p:nvPr>
        </p:nvGraphicFramePr>
        <p:xfrm>
          <a:off x="3059113" y="1600200"/>
          <a:ext cx="5905500" cy="4525966"/>
        </p:xfrm>
        <a:graphic>
          <a:graphicData uri="http://schemas.openxmlformats.org/drawingml/2006/table">
            <a:tbl>
              <a:tblPr/>
              <a:tblGrid>
                <a:gridCol w="984250"/>
                <a:gridCol w="984250"/>
                <a:gridCol w="985837"/>
                <a:gridCol w="982663"/>
                <a:gridCol w="984250"/>
                <a:gridCol w="984250"/>
              </a:tblGrid>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n</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endPar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P</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a:t>
                      </a:r>
                      <a:r>
                        <a:rPr kumimoji="0" lang="en-US" altLang="zh-CN" sz="1400" b="0" i="0" u="none" strike="noStrike" cap="none" normalizeH="0" baseline="-25000" smtClean="0">
                          <a:ln>
                            <a:noFill/>
                          </a:ln>
                          <a:solidFill>
                            <a:schemeClr val="tx1"/>
                          </a:solidFill>
                          <a:effectLst/>
                          <a:latin typeface="Verdana" panose="020B0604030504040204" pitchFamily="-112" charset="0"/>
                          <a:ea typeface="宋体" panose="02010600030101010101" pitchFamily="2" charset="-122"/>
                        </a:rPr>
                        <a:t>k</a:t>
                      </a: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0.195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r8</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0.160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0.031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600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0.147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110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0.027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430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0.106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96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0.073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80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0.056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r13</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r6</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200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0.049</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r14</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50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0.012</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170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0.041</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r15</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30</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anose="05000000000000000000" pitchFamily="2" charset="2"/>
                        <a:defRPr sz="2500">
                          <a:solidFill>
                            <a:schemeClr val="tx1"/>
                          </a:solidFill>
                          <a:latin typeface="Verdana" panose="020B0604030504040204" pitchFamily="-112"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defRPr sz="2100">
                          <a:solidFill>
                            <a:schemeClr val="tx1"/>
                          </a:solidFill>
                          <a:latin typeface="Verdana" panose="020B0604030504040204" pitchFamily="-112" charset="0"/>
                          <a:ea typeface="宋体" panose="02010600030101010101" pitchFamily="2" charset="-122"/>
                        </a:defRPr>
                      </a:lvl2pPr>
                      <a:lvl3pPr marL="1143000" indent="-228600">
                        <a:spcBef>
                          <a:spcPct val="20000"/>
                        </a:spcBef>
                        <a:buClr>
                          <a:schemeClr val="tx2"/>
                        </a:buClr>
                        <a:buSzPct val="65000"/>
                        <a:buFont typeface="Wingdings" panose="05000000000000000000" pitchFamily="2" charset="2"/>
                        <a:defRPr sz="2000">
                          <a:solidFill>
                            <a:schemeClr val="tx1"/>
                          </a:solidFill>
                          <a:latin typeface="Verdana" panose="020B0604030504040204" pitchFamily="-112"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4pPr>
                      <a:lvl5pPr marL="2057400" indent="-228600">
                        <a:spcBef>
                          <a:spcPct val="20000"/>
                        </a:spcBef>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5pPr>
                      <a:lvl6pPr marL="25146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6pPr>
                      <a:lvl7pPr marL="29718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7pPr>
                      <a:lvl8pPr marL="34290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8pPr>
                      <a:lvl9pPr marL="3886200" indent="-228600" eaLnBrk="0" fontAlgn="base" hangingPunct="0">
                        <a:spcBef>
                          <a:spcPct val="20000"/>
                        </a:spcBef>
                        <a:spcAft>
                          <a:spcPct val="0"/>
                        </a:spcAft>
                        <a:buClr>
                          <a:schemeClr val="tx2"/>
                        </a:buClr>
                        <a:buSzPct val="60000"/>
                        <a:buFont typeface="Wingdings" panose="05000000000000000000" pitchFamily="2" charset="2"/>
                        <a:defRPr sz="1700">
                          <a:solidFill>
                            <a:schemeClr val="tx1"/>
                          </a:solidFill>
                          <a:latin typeface="Verdana" panose="020B0604030504040204" pitchFamily="-112"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pPr>
                      <a:r>
                        <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rPr>
                        <a:t>0.007</a:t>
                      </a:r>
                      <a:endParaRPr kumimoji="0" lang="en-US" altLang="zh-CN" sz="1400" b="0" i="0" u="none" strike="noStrike" cap="none" normalizeH="0" baseline="0" smtClean="0">
                        <a:ln>
                          <a:noFill/>
                        </a:ln>
                        <a:solidFill>
                          <a:schemeClr val="tx1"/>
                        </a:solidFill>
                        <a:effectLst/>
                        <a:latin typeface="Verdana" panose="020B0604030504040204" pitchFamily="-112"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5234"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5235" name="Rectangle 3"/>
          <p:cNvSpPr>
            <a:spLocks noGrp="1"/>
          </p:cNvSpPr>
          <p:nvPr>
            <p:ph idx="1"/>
          </p:nvPr>
        </p:nvSpPr>
        <p:spPr>
          <a:xfrm>
            <a:off x="1071563" y="1571625"/>
            <a:ext cx="7612062" cy="4786313"/>
          </a:xfrm>
        </p:spPr>
        <p:txBody>
          <a:bodyPr vert="horz" wrap="square" lIns="91440" tIns="45720" rIns="91440" bIns="45720" anchor="t" anchorCtr="0"/>
          <a:p>
            <a:pPr eaLnBrk="1" hangingPunct="1"/>
            <a:r>
              <a:rPr lang="zh-CN" altLang="en-US" sz="2500" dirty="0"/>
              <a:t>２．对图做３＊３的中值滤波，写出处理结果并比较．（边界像素处理时，对原图像进行用</a:t>
            </a:r>
            <a:r>
              <a:rPr lang="en-US" altLang="zh-CN" sz="2500" dirty="0"/>
              <a:t>0</a:t>
            </a:r>
            <a:r>
              <a:rPr lang="zh-CN" altLang="en-US" sz="2500" dirty="0"/>
              <a:t>填充，结果图像的大小不变）</a:t>
            </a:r>
            <a:endParaRPr lang="zh-CN" altLang="en-US" sz="2500" dirty="0"/>
          </a:p>
          <a:p>
            <a:pPr eaLnBrk="1" hangingPunct="1"/>
            <a:r>
              <a:rPr lang="zh-CN" altLang="en-US" sz="2500" dirty="0"/>
              <a:t>１　７　１　８　１　７　１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１　５　５　５　１　１　７</a:t>
            </a:r>
            <a:endParaRPr lang="zh-CN" altLang="en-US" sz="2500" dirty="0"/>
          </a:p>
          <a:p>
            <a:pPr eaLnBrk="1" hangingPunct="1"/>
            <a:r>
              <a:rPr lang="zh-CN" altLang="en-US" sz="2500" dirty="0"/>
              <a:t>１　１　５　５　５　１　８　１</a:t>
            </a:r>
            <a:endParaRPr lang="zh-CN" altLang="en-US" sz="2500" dirty="0"/>
          </a:p>
          <a:p>
            <a:pPr eaLnBrk="1" hangingPunct="1"/>
            <a:r>
              <a:rPr lang="zh-CN" altLang="en-US" sz="2500" dirty="0"/>
              <a:t>８　１　１　５　１　１　１　１</a:t>
            </a:r>
            <a:endParaRPr lang="zh-CN" altLang="en-US" sz="2500" dirty="0"/>
          </a:p>
          <a:p>
            <a:pPr eaLnBrk="1" hangingPunct="1"/>
            <a:r>
              <a:rPr lang="zh-CN" altLang="en-US" sz="2500" dirty="0"/>
              <a:t>８　１　１　５　１　１　８　１</a:t>
            </a:r>
            <a:endParaRPr lang="zh-CN" altLang="en-US" sz="2500" dirty="0"/>
          </a:p>
          <a:p>
            <a:pPr eaLnBrk="1" hangingPunct="1"/>
            <a:r>
              <a:rPr lang="zh-CN" altLang="en-US" sz="2500" dirty="0"/>
              <a:t>１　１　１　５　１　１　１　１</a:t>
            </a:r>
            <a:endParaRPr lang="zh-CN" altLang="en-US" sz="2500" dirty="0"/>
          </a:p>
          <a:p>
            <a:pPr eaLnBrk="1" hangingPunct="1"/>
            <a:r>
              <a:rPr lang="zh-CN" altLang="en-US" sz="2500" dirty="0"/>
              <a:t>１　７　１　８　１　７　１　１</a:t>
            </a:r>
            <a:endParaRPr lang="zh-CN" altLang="en-US" sz="25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6258"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6259" name="Rectangle 3"/>
          <p:cNvSpPr>
            <a:spLocks noGrp="1"/>
          </p:cNvSpPr>
          <p:nvPr>
            <p:ph idx="1"/>
          </p:nvPr>
        </p:nvSpPr>
        <p:spPr/>
        <p:txBody>
          <a:bodyPr vert="horz" wrap="square" lIns="91440" tIns="45720" rIns="91440" bIns="45720" anchor="t" anchorCtr="0"/>
          <a:p>
            <a:pPr eaLnBrk="1" hangingPunct="1"/>
            <a:r>
              <a:rPr lang="zh-CN" altLang="en-US" dirty="0"/>
              <a:t>３．使用</a:t>
            </a:r>
            <a:r>
              <a:rPr lang="en-US" altLang="zh-CN" dirty="0"/>
              <a:t>Sobel</a:t>
            </a:r>
            <a:r>
              <a:rPr lang="zh-CN" altLang="en-US" dirty="0"/>
              <a:t>算子对第２题进行计算</a:t>
            </a:r>
            <a:r>
              <a:rPr lang="en-US" altLang="zh-CN" dirty="0"/>
              <a:t>,</a:t>
            </a:r>
            <a:r>
              <a:rPr lang="zh-CN" altLang="en-US" dirty="0"/>
              <a:t>给出结果并进行分析</a:t>
            </a:r>
            <a:r>
              <a:rPr lang="en-US" altLang="zh-CN" dirty="0"/>
              <a:t>.</a:t>
            </a:r>
            <a:endParaRPr lang="en-US" altLang="zh-CN" dirty="0"/>
          </a:p>
          <a:p>
            <a:pPr eaLnBrk="1" hangingPunct="1"/>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7282"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97283" name="Rectangle 3"/>
          <p:cNvSpPr>
            <a:spLocks noGrp="1"/>
          </p:cNvSpPr>
          <p:nvPr>
            <p:ph idx="1"/>
          </p:nvPr>
        </p:nvSpPr>
        <p:spPr>
          <a:xfrm>
            <a:off x="1370013" y="1827213"/>
            <a:ext cx="7313612" cy="1385887"/>
          </a:xfrm>
        </p:spPr>
        <p:txBody>
          <a:bodyPr vert="horz" wrap="square" lIns="91440" tIns="45720" rIns="91440" bIns="45720" anchor="t" anchorCtr="0"/>
          <a:p>
            <a:pPr eaLnBrk="1" hangingPunct="1"/>
            <a:r>
              <a:rPr lang="en-US" altLang="zh-CN" dirty="0"/>
              <a:t>4.(1)</a:t>
            </a:r>
            <a:r>
              <a:rPr lang="zh-CN" altLang="en-US" dirty="0"/>
              <a:t>下图</a:t>
            </a:r>
            <a:r>
              <a:rPr lang="en-US" altLang="zh-CN" dirty="0"/>
              <a:t>a,b</a:t>
            </a:r>
            <a:r>
              <a:rPr lang="zh-CN" altLang="en-US" dirty="0"/>
              <a:t>分别是灰度变换函数的图形</a:t>
            </a:r>
            <a:r>
              <a:rPr lang="en-US" altLang="zh-CN" dirty="0"/>
              <a:t>.</a:t>
            </a:r>
            <a:r>
              <a:rPr lang="zh-CN" altLang="en-US" dirty="0"/>
              <a:t>说明变换的结果</a:t>
            </a:r>
            <a:r>
              <a:rPr lang="en-US" altLang="zh-CN" dirty="0"/>
              <a:t>.m</a:t>
            </a:r>
            <a:r>
              <a:rPr lang="zh-CN" altLang="en-US" dirty="0"/>
              <a:t>是某个灰度值</a:t>
            </a:r>
            <a:r>
              <a:rPr lang="en-US" altLang="zh-CN" dirty="0"/>
              <a:t>.</a:t>
            </a:r>
            <a:endParaRPr lang="en-US" altLang="zh-CN" sz="2000" dirty="0"/>
          </a:p>
        </p:txBody>
      </p:sp>
      <p:pic>
        <p:nvPicPr>
          <p:cNvPr id="97284" name="Picture 4"/>
          <p:cNvPicPr>
            <a:picLocks noChangeAspect="1"/>
          </p:cNvPicPr>
          <p:nvPr/>
        </p:nvPicPr>
        <p:blipFill>
          <a:blip r:embed="rId1"/>
          <a:stretch>
            <a:fillRect/>
          </a:stretch>
        </p:blipFill>
        <p:spPr>
          <a:xfrm>
            <a:off x="2124075" y="3213100"/>
            <a:ext cx="5759450" cy="27908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98306"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98307" name="内容占位符 6"/>
          <p:cNvSpPr>
            <a:spLocks noGrp="1"/>
          </p:cNvSpPr>
          <p:nvPr>
            <p:ph idx="1"/>
          </p:nvPr>
        </p:nvSpPr>
        <p:spPr>
          <a:xfrm>
            <a:off x="1370013" y="1643063"/>
            <a:ext cx="7313612" cy="2357437"/>
          </a:xfrm>
        </p:spPr>
        <p:txBody>
          <a:bodyPr vert="horz" wrap="square" lIns="91440" tIns="45720" rIns="91440" bIns="45720" anchor="t" anchorCtr="0"/>
          <a:p>
            <a:r>
              <a:rPr lang="en-US" altLang="zh-CN" dirty="0"/>
              <a:t>4.(2)</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p:txBody>
      </p:sp>
      <p:pic>
        <p:nvPicPr>
          <p:cNvPr id="98308" name="Picture 2"/>
          <p:cNvPicPr>
            <a:picLocks noChangeAspect="1"/>
          </p:cNvPicPr>
          <p:nvPr/>
        </p:nvPicPr>
        <p:blipFill>
          <a:blip r:embed="rId1"/>
          <a:stretch>
            <a:fillRect/>
          </a:stretch>
        </p:blipFill>
        <p:spPr>
          <a:xfrm>
            <a:off x="2500313" y="3643313"/>
            <a:ext cx="4356100" cy="2459037"/>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99330" name="内容占位符 2"/>
          <p:cNvSpPr>
            <a:spLocks noGrp="1"/>
          </p:cNvSpPr>
          <p:nvPr>
            <p:ph idx="1"/>
          </p:nvPr>
        </p:nvSpPr>
        <p:spPr>
          <a:xfrm>
            <a:off x="1370013" y="1643063"/>
            <a:ext cx="7313612" cy="1571625"/>
          </a:xfrm>
        </p:spPr>
        <p:txBody>
          <a:bodyPr vert="horz" wrap="square" lIns="91440" tIns="45720" rIns="91440" bIns="45720" anchor="t" anchorCtr="0"/>
          <a:p>
            <a:r>
              <a:rPr lang="en-US" altLang="zh-CN" dirty="0"/>
              <a:t>4.(3)</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9933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99332" name="Picture 2"/>
          <p:cNvPicPr>
            <a:picLocks noChangeAspect="1"/>
          </p:cNvPicPr>
          <p:nvPr/>
        </p:nvPicPr>
        <p:blipFill>
          <a:blip r:embed="rId1"/>
          <a:stretch>
            <a:fillRect/>
          </a:stretch>
        </p:blipFill>
        <p:spPr>
          <a:xfrm>
            <a:off x="2500313" y="3500438"/>
            <a:ext cx="4330700" cy="1700212"/>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0354" name="内容占位符 2"/>
          <p:cNvSpPr>
            <a:spLocks noGrp="1"/>
          </p:cNvSpPr>
          <p:nvPr>
            <p:ph idx="1"/>
          </p:nvPr>
        </p:nvSpPr>
        <p:spPr>
          <a:xfrm>
            <a:off x="1357313" y="1643063"/>
            <a:ext cx="7313612" cy="1530350"/>
          </a:xfrm>
        </p:spPr>
        <p:txBody>
          <a:bodyPr vert="horz" wrap="square" lIns="91440" tIns="45720" rIns="91440" bIns="45720" anchor="t" anchorCtr="0"/>
          <a:p>
            <a:r>
              <a:rPr lang="en-US" altLang="zh-CN" dirty="0"/>
              <a:t>4.(4)</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0035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0356" name="Picture 2"/>
          <p:cNvPicPr>
            <a:picLocks noChangeAspect="1"/>
          </p:cNvPicPr>
          <p:nvPr/>
        </p:nvPicPr>
        <p:blipFill>
          <a:blip r:embed="rId1"/>
          <a:stretch>
            <a:fillRect/>
          </a:stretch>
        </p:blipFill>
        <p:spPr>
          <a:xfrm>
            <a:off x="3286125" y="3000375"/>
            <a:ext cx="2459038" cy="2697163"/>
          </a:xfrm>
          <a:prstGeom prst="rect">
            <a:avLst/>
          </a:prstGeom>
          <a:noFill/>
          <a:ln w="9525">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1378" name="内容占位符 2"/>
          <p:cNvSpPr>
            <a:spLocks noGrp="1"/>
          </p:cNvSpPr>
          <p:nvPr>
            <p:ph idx="1"/>
          </p:nvPr>
        </p:nvSpPr>
        <p:spPr>
          <a:xfrm>
            <a:off x="1285875" y="1643063"/>
            <a:ext cx="7313613" cy="1530350"/>
          </a:xfrm>
        </p:spPr>
        <p:txBody>
          <a:bodyPr vert="horz" wrap="square" lIns="91440" tIns="45720" rIns="91440" bIns="45720" anchor="t" anchorCtr="0"/>
          <a:p>
            <a:r>
              <a:rPr lang="en-US" altLang="zh-CN" dirty="0"/>
              <a:t>4.(5)</a:t>
            </a:r>
            <a:r>
              <a:rPr lang="zh-CN" altLang="en-US" dirty="0"/>
              <a:t>用</a:t>
            </a:r>
            <a:r>
              <a:rPr lang="en-US" altLang="zh-CN" dirty="0"/>
              <a:t>MATLAB</a:t>
            </a:r>
            <a:r>
              <a:rPr lang="zh-CN" altLang="en-US" dirty="0"/>
              <a:t>或者</a:t>
            </a:r>
            <a:r>
              <a:rPr lang="en-US" altLang="zh-CN" dirty="0"/>
              <a:t>C++</a:t>
            </a:r>
            <a:r>
              <a:rPr lang="zh-CN" altLang="en-US" dirty="0"/>
              <a:t>对图像进行灰度变换，变换函数如下图，说明图像变换前后的效果。</a:t>
            </a:r>
            <a:endParaRPr lang="zh-CN" altLang="en-US" dirty="0"/>
          </a:p>
          <a:p>
            <a:endParaRPr lang="zh-CN" altLang="en-US" dirty="0"/>
          </a:p>
        </p:txBody>
      </p:sp>
      <p:sp>
        <p:nvSpPr>
          <p:cNvPr id="10137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1380" name="Picture 2"/>
          <p:cNvPicPr>
            <a:picLocks noChangeAspect="1"/>
          </p:cNvPicPr>
          <p:nvPr/>
        </p:nvPicPr>
        <p:blipFill>
          <a:blip r:embed="rId1"/>
          <a:stretch>
            <a:fillRect/>
          </a:stretch>
        </p:blipFill>
        <p:spPr>
          <a:xfrm>
            <a:off x="2214563" y="3214688"/>
            <a:ext cx="4264025" cy="2312987"/>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7410"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7411" name="Rectangle 3"/>
          <p:cNvSpPr>
            <a:spLocks noGrp="1"/>
          </p:cNvSpPr>
          <p:nvPr>
            <p:ph idx="1"/>
          </p:nvPr>
        </p:nvSpPr>
        <p:spPr>
          <a:xfrm>
            <a:off x="1042988" y="1557338"/>
            <a:ext cx="7640637" cy="4392612"/>
          </a:xfrm>
        </p:spPr>
        <p:txBody>
          <a:bodyPr vert="horz" wrap="square" lIns="91440" tIns="45720" rIns="91440" bIns="45720" anchor="t" anchorCtr="0"/>
          <a:p>
            <a:pPr eaLnBrk="1" hangingPunct="1"/>
            <a:r>
              <a:rPr lang="zh-CN" altLang="en-US" sz="2500" dirty="0"/>
              <a:t>分析：沿着整个斜坡，一阶微分值都不为零，而经二阶微分后，非零值只出现在斜坡的起始处和终点处。因为图像的边缘类似这种类型的过渡。</a:t>
            </a:r>
            <a:r>
              <a:rPr lang="zh-CN" altLang="en-US" sz="2500" dirty="0">
                <a:solidFill>
                  <a:srgbClr val="FF0000"/>
                </a:solidFill>
              </a:rPr>
              <a:t>一阶</a:t>
            </a:r>
            <a:r>
              <a:rPr lang="zh-CN" altLang="en-US" sz="2500" dirty="0"/>
              <a:t>微分产生</a:t>
            </a:r>
            <a:r>
              <a:rPr lang="zh-CN" altLang="en-US" sz="2500" dirty="0">
                <a:solidFill>
                  <a:srgbClr val="FF0000"/>
                </a:solidFill>
              </a:rPr>
              <a:t>较粗的边缘</a:t>
            </a:r>
            <a:r>
              <a:rPr lang="zh-CN" altLang="en-US" sz="2500" dirty="0"/>
              <a:t>，</a:t>
            </a:r>
            <a:r>
              <a:rPr lang="zh-CN" altLang="en-US" sz="2500" dirty="0">
                <a:solidFill>
                  <a:srgbClr val="FF0000"/>
                </a:solidFill>
              </a:rPr>
              <a:t>二阶</a:t>
            </a:r>
            <a:r>
              <a:rPr lang="zh-CN" altLang="en-US" sz="2500" dirty="0"/>
              <a:t>微分产生</a:t>
            </a:r>
            <a:r>
              <a:rPr lang="zh-CN" altLang="en-US" sz="2500" dirty="0">
                <a:solidFill>
                  <a:srgbClr val="FF0000"/>
                </a:solidFill>
              </a:rPr>
              <a:t>较细</a:t>
            </a:r>
            <a:r>
              <a:rPr lang="zh-CN" altLang="en-US" sz="2500" dirty="0"/>
              <a:t>的边缘。</a:t>
            </a:r>
            <a:endParaRPr lang="zh-CN" altLang="en-US" sz="2500" dirty="0"/>
          </a:p>
          <a:p>
            <a:pPr eaLnBrk="1" hangingPunct="1"/>
            <a:r>
              <a:rPr lang="zh-CN" altLang="en-US" sz="2500" dirty="0">
                <a:solidFill>
                  <a:srgbClr val="FF0000"/>
                </a:solidFill>
              </a:rPr>
              <a:t>在噪声点处，二阶微分比一阶微分的响应要强烈</a:t>
            </a:r>
            <a:r>
              <a:rPr lang="zh-CN" altLang="en-US" sz="2500" dirty="0"/>
              <a:t>。在进行锐化增强处理中，二阶微分比一阶微分更好，即</a:t>
            </a:r>
            <a:r>
              <a:rPr lang="zh-CN" altLang="en-US" sz="2500" dirty="0">
                <a:solidFill>
                  <a:srgbClr val="FF0000"/>
                </a:solidFill>
              </a:rPr>
              <a:t>在细节增强处理中二阶比一阶微分强</a:t>
            </a:r>
            <a:r>
              <a:rPr lang="zh-CN" altLang="en-US" sz="2500" dirty="0"/>
              <a:t>。</a:t>
            </a:r>
            <a:endParaRPr lang="zh-CN" altLang="en-US" sz="2500" dirty="0"/>
          </a:p>
          <a:p>
            <a:pPr eaLnBrk="1" hangingPunct="1"/>
            <a:r>
              <a:rPr lang="zh-CN" altLang="en-US" sz="2500" dirty="0"/>
              <a:t>二阶微分有一个过渡，即从正回到负。在一幅图像中，该现象表现为</a:t>
            </a:r>
            <a:r>
              <a:rPr lang="zh-CN" altLang="en-US" sz="2500" dirty="0">
                <a:solidFill>
                  <a:srgbClr val="FF0000"/>
                </a:solidFill>
              </a:rPr>
              <a:t>双线</a:t>
            </a:r>
            <a:r>
              <a:rPr lang="zh-CN" altLang="en-US" sz="2500" dirty="0"/>
              <a:t>。</a:t>
            </a:r>
            <a:endParaRPr lang="zh-CN" altLang="en-US" sz="2500" dirty="0"/>
          </a:p>
          <a:p>
            <a:pPr eaLnBrk="1" hangingPunct="1"/>
            <a:endParaRPr lang="en-US" altLang="zh-CN" sz="25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02402" name="Rectangle 2"/>
          <p:cNvSpPr>
            <a:spLocks noGrp="1"/>
          </p:cNvSpPr>
          <p:nvPr>
            <p:ph type="title"/>
          </p:nvPr>
        </p:nvSpPr>
        <p:spPr/>
        <p:txBody>
          <a:bodyPr vert="horz" wrap="square" lIns="91440" tIns="45720" rIns="91440" bIns="45720" anchor="b" anchorCtr="0"/>
          <a:p>
            <a:pPr eaLnBrk="1" hangingPunct="1"/>
            <a:r>
              <a:rPr lang="zh-CN" altLang="en-US" dirty="0"/>
              <a:t>作业</a:t>
            </a:r>
            <a:endParaRPr lang="zh-CN" altLang="en-US" dirty="0"/>
          </a:p>
        </p:txBody>
      </p:sp>
      <p:sp>
        <p:nvSpPr>
          <p:cNvPr id="102403" name="Rectangle 3"/>
          <p:cNvSpPr>
            <a:spLocks noGrp="1"/>
          </p:cNvSpPr>
          <p:nvPr>
            <p:ph idx="1"/>
          </p:nvPr>
        </p:nvSpPr>
        <p:spPr/>
        <p:txBody>
          <a:bodyPr vert="horz" wrap="square" lIns="91440" tIns="45720" rIns="91440" bIns="45720" anchor="t" anchorCtr="0"/>
          <a:p>
            <a:pPr eaLnBrk="1" hangingPunct="1"/>
            <a:r>
              <a:rPr lang="en-US" altLang="zh-CN" dirty="0"/>
              <a:t>5.</a:t>
            </a:r>
            <a:r>
              <a:rPr lang="zh-CN" altLang="en-US" dirty="0"/>
              <a:t>（</a:t>
            </a:r>
            <a:r>
              <a:rPr lang="en-US" altLang="zh-CN" dirty="0"/>
              <a:t>1</a:t>
            </a:r>
            <a:r>
              <a:rPr lang="zh-CN" altLang="en-US" dirty="0"/>
              <a:t>）根据直方图的形状说明图像的灰度情况。</a:t>
            </a:r>
            <a:endParaRPr lang="zh-CN" altLang="en-US" dirty="0"/>
          </a:p>
        </p:txBody>
      </p:sp>
      <p:pic>
        <p:nvPicPr>
          <p:cNvPr id="102404" name="Picture 4"/>
          <p:cNvPicPr>
            <a:picLocks noChangeAspect="1"/>
          </p:cNvPicPr>
          <p:nvPr/>
        </p:nvPicPr>
        <p:blipFill>
          <a:blip r:embed="rId1"/>
          <a:stretch>
            <a:fillRect/>
          </a:stretch>
        </p:blipFill>
        <p:spPr>
          <a:xfrm>
            <a:off x="971550" y="2852738"/>
            <a:ext cx="7431088" cy="1819275"/>
          </a:xfrm>
          <a:prstGeom prst="rect">
            <a:avLst/>
          </a:prstGeom>
          <a:noFill/>
          <a:ln w="9525">
            <a:noFill/>
          </a:ln>
        </p:spPr>
      </p:pic>
      <p:sp>
        <p:nvSpPr>
          <p:cNvPr id="102405" name="Rectangle 5"/>
          <p:cNvSpPr/>
          <p:nvPr/>
        </p:nvSpPr>
        <p:spPr>
          <a:xfrm>
            <a:off x="1258888" y="4941888"/>
            <a:ext cx="7083425" cy="533400"/>
          </a:xfrm>
          <a:prstGeom prst="rect">
            <a:avLst/>
          </a:prstGeom>
          <a:noFill/>
          <a:ln w="9525">
            <a:noFill/>
          </a:ln>
        </p:spPr>
        <p:txBody>
          <a:bodyPr wrap="none" anchor="t" anchorCtr="0">
            <a:spAutoFit/>
          </a:bodyPr>
          <a:p>
            <a:pPr marL="287655" indent="-1905">
              <a:spcBef>
                <a:spcPct val="20000"/>
              </a:spcBef>
              <a:buClr>
                <a:schemeClr val="tx2"/>
              </a:buClr>
              <a:buSzPct val="70000"/>
            </a:pPr>
            <a:r>
              <a:rPr lang="zh-CN" altLang="en-US" b="0" dirty="0">
                <a:latin typeface="Verdana" panose="020B0604030504040204" pitchFamily="-112" charset="0"/>
                <a:ea typeface="宋体" panose="02010600030101010101" pitchFamily="2" charset="-122"/>
              </a:rPr>
              <a:t>（</a:t>
            </a:r>
            <a:r>
              <a:rPr lang="en-US" altLang="zh-CN" b="0" dirty="0">
                <a:latin typeface="Verdana" panose="020B0604030504040204" pitchFamily="-112" charset="0"/>
                <a:ea typeface="宋体" panose="02010600030101010101" pitchFamily="2" charset="-122"/>
              </a:rPr>
              <a:t>1</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2</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3</a:t>
            </a:r>
            <a:r>
              <a:rPr lang="zh-CN" altLang="en-US" b="0" dirty="0">
                <a:latin typeface="Verdana" panose="020B0604030504040204" pitchFamily="-112" charset="0"/>
                <a:ea typeface="宋体" panose="02010600030101010101" pitchFamily="2" charset="-122"/>
              </a:rPr>
              <a:t>）      （</a:t>
            </a:r>
            <a:r>
              <a:rPr lang="en-US" altLang="zh-CN" b="0" dirty="0">
                <a:latin typeface="Verdana" panose="020B0604030504040204" pitchFamily="-112" charset="0"/>
                <a:ea typeface="宋体" panose="02010600030101010101" pitchFamily="2" charset="-122"/>
              </a:rPr>
              <a:t>4</a:t>
            </a:r>
            <a:r>
              <a:rPr lang="zh-CN" altLang="en-US" b="0" dirty="0">
                <a:latin typeface="Verdana" panose="020B0604030504040204" pitchFamily="-112" charset="0"/>
                <a:ea typeface="宋体" panose="02010600030101010101" pitchFamily="2" charset="-122"/>
              </a:rPr>
              <a:t>）</a:t>
            </a:r>
            <a:endParaRPr lang="zh-CN" altLang="en-US" b="0" dirty="0">
              <a:latin typeface="Verdana" panose="020B0604030504040204" pitchFamily="-112" charset="0"/>
              <a:ea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3426" name="内容占位符 2"/>
          <p:cNvSpPr>
            <a:spLocks noGrp="1"/>
          </p:cNvSpPr>
          <p:nvPr>
            <p:ph idx="1"/>
          </p:nvPr>
        </p:nvSpPr>
        <p:spPr>
          <a:xfrm>
            <a:off x="1370013" y="1827213"/>
            <a:ext cx="7313612" cy="1173162"/>
          </a:xfrm>
        </p:spPr>
        <p:txBody>
          <a:bodyPr vert="horz" wrap="square" lIns="91440" tIns="45720" rIns="91440" bIns="45720" anchor="t" anchorCtr="0"/>
          <a:p>
            <a:r>
              <a:rPr lang="en-US" altLang="zh-CN" dirty="0"/>
              <a:t>5.</a:t>
            </a:r>
            <a:r>
              <a:rPr lang="zh-CN" altLang="en-US" dirty="0"/>
              <a:t>（</a:t>
            </a:r>
            <a:r>
              <a:rPr lang="en-US" altLang="zh-CN" dirty="0"/>
              <a:t>2</a:t>
            </a:r>
            <a:r>
              <a:rPr lang="zh-CN" altLang="en-US" dirty="0"/>
              <a:t>）写出以下分段线性变换的函数。</a:t>
            </a:r>
            <a:endParaRPr lang="zh-CN" altLang="en-US" dirty="0"/>
          </a:p>
        </p:txBody>
      </p:sp>
      <p:sp>
        <p:nvSpPr>
          <p:cNvPr id="10342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3428" name="Picture 2"/>
          <p:cNvPicPr>
            <a:picLocks noChangeAspect="1"/>
          </p:cNvPicPr>
          <p:nvPr/>
        </p:nvPicPr>
        <p:blipFill>
          <a:blip r:embed="rId1"/>
          <a:stretch>
            <a:fillRect/>
          </a:stretch>
        </p:blipFill>
        <p:spPr>
          <a:xfrm>
            <a:off x="2643188" y="2493963"/>
            <a:ext cx="2633662" cy="3214687"/>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4450" name="内容占位符 2"/>
          <p:cNvSpPr>
            <a:spLocks noGrp="1"/>
          </p:cNvSpPr>
          <p:nvPr>
            <p:ph idx="1"/>
          </p:nvPr>
        </p:nvSpPr>
        <p:spPr>
          <a:xfrm>
            <a:off x="1370013" y="1643063"/>
            <a:ext cx="7313612" cy="4298950"/>
          </a:xfrm>
        </p:spPr>
        <p:txBody>
          <a:bodyPr vert="horz" wrap="square" lIns="91440" tIns="45720" rIns="91440" bIns="45720" anchor="t" anchorCtr="0"/>
          <a:p>
            <a:r>
              <a:rPr lang="en-US" altLang="zh-CN" dirty="0"/>
              <a:t>6.</a:t>
            </a:r>
            <a:r>
              <a:rPr lang="zh-CN" altLang="en-US" dirty="0"/>
              <a:t>自己制作一个</a:t>
            </a:r>
            <a:r>
              <a:rPr lang="en-US" altLang="zh-CN" dirty="0"/>
              <a:t>8*8</a:t>
            </a:r>
            <a:r>
              <a:rPr lang="zh-CN" altLang="en-US" dirty="0"/>
              <a:t>的</a:t>
            </a:r>
            <a:r>
              <a:rPr lang="en-US" altLang="zh-CN" dirty="0"/>
              <a:t>8</a:t>
            </a:r>
            <a:r>
              <a:rPr lang="zh-CN" altLang="en-US" dirty="0"/>
              <a:t>个灰度级的图像</a:t>
            </a:r>
            <a:r>
              <a:rPr lang="en-US" altLang="zh-CN" dirty="0"/>
              <a:t>.</a:t>
            </a:r>
            <a:endParaRPr lang="en-US" altLang="zh-CN" dirty="0"/>
          </a:p>
          <a:p>
            <a:r>
              <a:rPr lang="en-US" altLang="zh-CN" dirty="0"/>
              <a:t>1)</a:t>
            </a:r>
            <a:r>
              <a:rPr lang="zh-CN" altLang="en-US" dirty="0"/>
              <a:t>画出直方图和累积直方图</a:t>
            </a:r>
            <a:r>
              <a:rPr lang="en-US" altLang="zh-CN" dirty="0"/>
              <a:t>;</a:t>
            </a:r>
            <a:endParaRPr lang="en-US" altLang="zh-CN" dirty="0"/>
          </a:p>
          <a:p>
            <a:r>
              <a:rPr lang="en-US" altLang="zh-CN" dirty="0"/>
              <a:t>2)</a:t>
            </a:r>
            <a:r>
              <a:rPr lang="zh-CN" altLang="en-US" dirty="0"/>
              <a:t>对图像进行直方图均衡化处理</a:t>
            </a:r>
            <a:r>
              <a:rPr lang="en-US" altLang="zh-CN" dirty="0"/>
              <a:t>,</a:t>
            </a:r>
            <a:r>
              <a:rPr lang="zh-CN" altLang="en-US" dirty="0"/>
              <a:t>制作一个表格写出处理步骤</a:t>
            </a:r>
            <a:r>
              <a:rPr lang="en-US" altLang="zh-CN" dirty="0"/>
              <a:t>;</a:t>
            </a:r>
            <a:endParaRPr lang="en-US" altLang="zh-CN" dirty="0"/>
          </a:p>
          <a:p>
            <a:r>
              <a:rPr lang="en-US" altLang="zh-CN" dirty="0"/>
              <a:t>3)</a:t>
            </a:r>
            <a:r>
              <a:rPr lang="zh-CN" altLang="en-US" dirty="0"/>
              <a:t>画出图像被直方图均衡化操作处理后的直方图</a:t>
            </a:r>
            <a:r>
              <a:rPr lang="en-US" altLang="zh-CN" dirty="0"/>
              <a:t>.</a:t>
            </a:r>
            <a:endParaRPr lang="en-US" altLang="zh-CN" dirty="0"/>
          </a:p>
          <a:p>
            <a:r>
              <a:rPr lang="zh-CN" altLang="en-US" dirty="0">
                <a:solidFill>
                  <a:srgbClr val="FF0000"/>
                </a:solidFill>
              </a:rPr>
              <a:t>注意</a:t>
            </a:r>
            <a:r>
              <a:rPr lang="en-US" altLang="zh-CN" dirty="0">
                <a:solidFill>
                  <a:srgbClr val="FF0000"/>
                </a:solidFill>
              </a:rPr>
              <a:t>:</a:t>
            </a:r>
            <a:r>
              <a:rPr lang="zh-CN" altLang="en-US" dirty="0">
                <a:solidFill>
                  <a:srgbClr val="FF0000"/>
                </a:solidFill>
              </a:rPr>
              <a:t>直方图是归一化的直方图</a:t>
            </a:r>
            <a:r>
              <a:rPr lang="en-US" altLang="zh-CN" dirty="0"/>
              <a:t>.</a:t>
            </a:r>
            <a:endParaRPr lang="zh-CN" altLang="en-US" dirty="0"/>
          </a:p>
        </p:txBody>
      </p:sp>
      <p:sp>
        <p:nvSpPr>
          <p:cNvPr id="10445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标题 1"/>
          <p:cNvSpPr>
            <a:spLocks noGrp="1"/>
          </p:cNvSpPr>
          <p:nvPr>
            <p:ph type="title"/>
          </p:nvPr>
        </p:nvSpPr>
        <p:spPr/>
        <p:txBody>
          <a:bodyPr vert="horz" wrap="square" lIns="91440" tIns="45720" rIns="91440" bIns="45720" anchor="b" anchorCtr="0"/>
          <a:p>
            <a:r>
              <a:rPr lang="zh-CN" altLang="en-US" dirty="0"/>
              <a:t>作业</a:t>
            </a:r>
            <a:endParaRPr lang="zh-CN" altLang="en-US" dirty="0"/>
          </a:p>
        </p:txBody>
      </p:sp>
      <p:sp>
        <p:nvSpPr>
          <p:cNvPr id="105474" name="内容占位符 2"/>
          <p:cNvSpPr>
            <a:spLocks noGrp="1"/>
          </p:cNvSpPr>
          <p:nvPr>
            <p:ph idx="1"/>
          </p:nvPr>
        </p:nvSpPr>
        <p:spPr>
          <a:ln>
            <a:solidFill>
              <a:schemeClr val="bg1"/>
            </a:solidFill>
            <a:miter/>
          </a:ln>
        </p:spPr>
        <p:txBody>
          <a:bodyPr vert="horz" wrap="square" lIns="91440" tIns="45720" rIns="91440" bIns="45720" anchor="t" anchorCtr="0"/>
          <a:p>
            <a:pPr lvl="1" eaLnBrk="1" hangingPunct="1"/>
            <a:r>
              <a:rPr lang="en-US" altLang="zh-CN" dirty="0"/>
              <a:t>7.</a:t>
            </a:r>
            <a:r>
              <a:rPr lang="zh-CN" altLang="en-US" dirty="0"/>
              <a:t>写一个小论文</a:t>
            </a:r>
            <a:r>
              <a:rPr lang="en-US" altLang="zh-CN" dirty="0"/>
              <a:t>,</a:t>
            </a:r>
            <a:r>
              <a:rPr lang="zh-CN" altLang="en-US" dirty="0"/>
              <a:t>字数在</a:t>
            </a:r>
            <a:r>
              <a:rPr lang="en-US" altLang="zh-CN" dirty="0"/>
              <a:t>1000</a:t>
            </a:r>
            <a:r>
              <a:rPr lang="zh-CN" altLang="en-US" dirty="0"/>
              <a:t>字左右</a:t>
            </a:r>
            <a:r>
              <a:rPr lang="en-US" altLang="zh-CN" dirty="0"/>
              <a:t>.</a:t>
            </a:r>
            <a:endParaRPr lang="zh-CN" altLang="en-US" dirty="0"/>
          </a:p>
          <a:p>
            <a:pPr lvl="1" eaLnBrk="1" hangingPunct="1"/>
            <a:r>
              <a:rPr lang="zh-CN" altLang="en-US" dirty="0"/>
              <a:t>主要内容是学习了</a:t>
            </a:r>
            <a:r>
              <a:rPr lang="en-US" altLang="zh-CN" dirty="0"/>
              <a:t>&lt;</a:t>
            </a:r>
            <a:r>
              <a:rPr lang="zh-CN" altLang="en-US" dirty="0"/>
              <a:t>数字图像处理</a:t>
            </a:r>
            <a:r>
              <a:rPr lang="en-US" altLang="zh-CN" dirty="0"/>
              <a:t>&gt;</a:t>
            </a:r>
            <a:r>
              <a:rPr lang="zh-CN" altLang="en-US" dirty="0"/>
              <a:t>的图像增强等理论后</a:t>
            </a:r>
            <a:r>
              <a:rPr lang="en-US" altLang="zh-CN" dirty="0"/>
              <a:t>,</a:t>
            </a:r>
            <a:r>
              <a:rPr lang="zh-CN" altLang="en-US" dirty="0"/>
              <a:t>在</a:t>
            </a:r>
            <a:r>
              <a:rPr lang="en-US" altLang="zh-CN" dirty="0"/>
              <a:t>PS</a:t>
            </a:r>
            <a:r>
              <a:rPr lang="zh-CN" altLang="en-US" dirty="0"/>
              <a:t>应用中的体会</a:t>
            </a:r>
            <a:r>
              <a:rPr lang="en-US" altLang="zh-CN" dirty="0"/>
              <a:t>(</a:t>
            </a:r>
            <a:r>
              <a:rPr lang="zh-CN" altLang="en-US" dirty="0"/>
              <a:t>比较</a:t>
            </a:r>
            <a:r>
              <a:rPr lang="en-US" altLang="zh-CN" dirty="0"/>
              <a:t>)</a:t>
            </a:r>
            <a:endParaRPr lang="en-US" altLang="zh-CN" dirty="0"/>
          </a:p>
          <a:p>
            <a:pPr lvl="2" eaLnBrk="1" hangingPunct="1"/>
            <a:r>
              <a:rPr lang="zh-CN" altLang="en-US" dirty="0"/>
              <a:t>理论联系应用的命令</a:t>
            </a:r>
            <a:endParaRPr lang="zh-CN" altLang="en-US" dirty="0"/>
          </a:p>
          <a:p>
            <a:pPr lvl="2" eaLnBrk="1" hangingPunct="1"/>
            <a:r>
              <a:rPr lang="zh-CN" altLang="en-US" dirty="0"/>
              <a:t>在</a:t>
            </a:r>
            <a:r>
              <a:rPr lang="en-US" altLang="zh-CN" dirty="0"/>
              <a:t>PS</a:t>
            </a:r>
            <a:r>
              <a:rPr lang="zh-CN" altLang="en-US" dirty="0"/>
              <a:t>中应用理论知识</a:t>
            </a:r>
            <a:endParaRPr lang="zh-CN" altLang="en-US" dirty="0"/>
          </a:p>
          <a:p>
            <a:pPr lvl="2" eaLnBrk="1" hangingPunct="1"/>
            <a:r>
              <a:rPr lang="zh-CN" altLang="en-US" dirty="0"/>
              <a:t>等等</a:t>
            </a:r>
            <a:endParaRPr lang="zh-CN" altLang="en-US" dirty="0"/>
          </a:p>
          <a:p>
            <a:r>
              <a:rPr lang="zh-CN" altLang="en-US" dirty="0">
                <a:solidFill>
                  <a:schemeClr val="bg1"/>
                </a:solidFill>
              </a:rPr>
              <a:t>要求</a:t>
            </a:r>
            <a:r>
              <a:rPr lang="en-US" altLang="zh-CN" dirty="0">
                <a:solidFill>
                  <a:schemeClr val="bg1"/>
                </a:solidFill>
              </a:rPr>
              <a:t>:</a:t>
            </a:r>
            <a:r>
              <a:rPr lang="zh-CN" altLang="en-US" dirty="0">
                <a:solidFill>
                  <a:schemeClr val="bg1"/>
                </a:solidFill>
              </a:rPr>
              <a:t>作业</a:t>
            </a:r>
            <a:r>
              <a:rPr lang="en-US" altLang="zh-CN" dirty="0">
                <a:solidFill>
                  <a:schemeClr val="bg1"/>
                </a:solidFill>
              </a:rPr>
              <a:t>1~5</a:t>
            </a:r>
            <a:r>
              <a:rPr lang="zh-CN" altLang="en-US" dirty="0">
                <a:solidFill>
                  <a:schemeClr val="bg1"/>
                </a:solidFill>
              </a:rPr>
              <a:t>题纸版本</a:t>
            </a:r>
            <a:r>
              <a:rPr lang="en-US" altLang="zh-CN" dirty="0">
                <a:solidFill>
                  <a:schemeClr val="bg1"/>
                </a:solidFill>
              </a:rPr>
              <a:t>,</a:t>
            </a:r>
            <a:r>
              <a:rPr lang="zh-CN" altLang="en-US" dirty="0">
                <a:solidFill>
                  <a:schemeClr val="bg1"/>
                </a:solidFill>
              </a:rPr>
              <a:t>作业</a:t>
            </a:r>
            <a:r>
              <a:rPr lang="en-US" altLang="zh-CN" dirty="0">
                <a:solidFill>
                  <a:schemeClr val="bg1"/>
                </a:solidFill>
              </a:rPr>
              <a:t>6</a:t>
            </a:r>
            <a:r>
              <a:rPr lang="zh-CN" altLang="en-US" dirty="0">
                <a:solidFill>
                  <a:schemeClr val="bg1"/>
                </a:solidFill>
              </a:rPr>
              <a:t>题电子版本</a:t>
            </a:r>
            <a:r>
              <a:rPr lang="en-US" altLang="zh-CN" dirty="0">
                <a:solidFill>
                  <a:schemeClr val="bg1"/>
                </a:solidFill>
              </a:rPr>
              <a:t>.</a:t>
            </a:r>
            <a:endParaRPr lang="zh-CN" altLang="en-US" dirty="0">
              <a:solidFill>
                <a:schemeClr val="bg1"/>
              </a:solidFill>
            </a:endParaRPr>
          </a:p>
        </p:txBody>
      </p:sp>
      <p:sp>
        <p:nvSpPr>
          <p:cNvPr id="105475"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标题 1"/>
          <p:cNvSpPr>
            <a:spLocks noGrp="1"/>
          </p:cNvSpPr>
          <p:nvPr>
            <p:ph type="title"/>
          </p:nvPr>
        </p:nvSpPr>
        <p:spPr>
          <a:xfrm>
            <a:off x="1370013" y="301625"/>
            <a:ext cx="7313612" cy="627063"/>
          </a:xfrm>
        </p:spPr>
        <p:txBody>
          <a:bodyPr vert="horz" wrap="square" lIns="91440" tIns="45720" rIns="91440" bIns="45720" anchor="b" anchorCtr="0"/>
          <a:p>
            <a:r>
              <a:rPr lang="zh-CN" altLang="en-US" dirty="0"/>
              <a:t>作业</a:t>
            </a:r>
            <a:r>
              <a:rPr lang="en-US" altLang="zh-CN" dirty="0"/>
              <a:t>5_8.</a:t>
            </a:r>
            <a:r>
              <a:rPr lang="zh-CN" altLang="en-US" dirty="0"/>
              <a:t>翻译以下内容</a:t>
            </a:r>
            <a:endParaRPr lang="zh-CN" altLang="en-US" dirty="0"/>
          </a:p>
        </p:txBody>
      </p:sp>
      <p:sp>
        <p:nvSpPr>
          <p:cNvPr id="106498" name="内容占位符 2"/>
          <p:cNvSpPr>
            <a:spLocks noGrp="1"/>
          </p:cNvSpPr>
          <p:nvPr>
            <p:ph idx="1"/>
          </p:nvPr>
        </p:nvSpPr>
        <p:spPr>
          <a:xfrm>
            <a:off x="1370013" y="1643063"/>
            <a:ext cx="7313612" cy="2286000"/>
          </a:xfrm>
        </p:spPr>
        <p:txBody>
          <a:bodyPr vert="horz" wrap="square" lIns="91440" tIns="45720" rIns="91440" bIns="45720" anchor="t" anchorCtr="0"/>
          <a:p>
            <a:endParaRPr lang="zh-CN" altLang="en-US" dirty="0"/>
          </a:p>
        </p:txBody>
      </p:sp>
      <p:sp>
        <p:nvSpPr>
          <p:cNvPr id="106499"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06500" name="图片 5" descr="14_1.jpeg"/>
          <p:cNvPicPr>
            <a:picLocks noChangeAspect="1"/>
          </p:cNvPicPr>
          <p:nvPr/>
        </p:nvPicPr>
        <p:blipFill>
          <a:blip r:embed="rId1"/>
          <a:stretch>
            <a:fillRect/>
          </a:stretch>
        </p:blipFill>
        <p:spPr>
          <a:xfrm>
            <a:off x="1785938" y="928688"/>
            <a:ext cx="6053137" cy="577532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标题 1"/>
          <p:cNvSpPr>
            <a:spLocks noGrp="1"/>
          </p:cNvSpPr>
          <p:nvPr>
            <p:ph type="title"/>
          </p:nvPr>
        </p:nvSpPr>
        <p:spPr>
          <a:xfrm>
            <a:off x="1370013" y="301625"/>
            <a:ext cx="7313612" cy="841375"/>
          </a:xfrm>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7522" name="内容占位符 5" descr="14_2.jpeg"/>
          <p:cNvPicPr>
            <a:picLocks noGrp="1" noChangeAspect="1"/>
          </p:cNvPicPr>
          <p:nvPr>
            <p:ph idx="1"/>
          </p:nvPr>
        </p:nvPicPr>
        <p:blipFill>
          <a:blip r:embed="rId1"/>
          <a:stretch>
            <a:fillRect/>
          </a:stretch>
        </p:blipFill>
        <p:spPr>
          <a:xfrm>
            <a:off x="2786063" y="1214438"/>
            <a:ext cx="4357687" cy="5305425"/>
          </a:xfrm>
        </p:spPr>
      </p:pic>
      <p:sp>
        <p:nvSpPr>
          <p:cNvPr id="107523"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8546" name="内容占位符 5" descr="14_3.jpeg"/>
          <p:cNvPicPr>
            <a:picLocks noGrp="1" noChangeAspect="1"/>
          </p:cNvPicPr>
          <p:nvPr>
            <p:ph idx="1"/>
          </p:nvPr>
        </p:nvPicPr>
        <p:blipFill>
          <a:blip r:embed="rId1"/>
          <a:stretch>
            <a:fillRect/>
          </a:stretch>
        </p:blipFill>
        <p:spPr>
          <a:xfrm>
            <a:off x="2571750" y="1428750"/>
            <a:ext cx="4286250" cy="5178425"/>
          </a:xfrm>
        </p:spPr>
      </p:pic>
      <p:sp>
        <p:nvSpPr>
          <p:cNvPr id="108547"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标题 1"/>
          <p:cNvSpPr>
            <a:spLocks noGrp="1"/>
          </p:cNvSpPr>
          <p:nvPr>
            <p:ph type="title"/>
          </p:nvPr>
        </p:nvSpPr>
        <p:spPr/>
        <p:txBody>
          <a:bodyPr vert="horz" wrap="square" lIns="91440" tIns="45720" rIns="91440" bIns="45720" anchor="b" anchorCtr="0"/>
          <a:p>
            <a:r>
              <a:rPr lang="zh-CN" altLang="en-US" dirty="0"/>
              <a:t>作业</a:t>
            </a:r>
            <a:r>
              <a:rPr lang="en-US" altLang="zh-CN" dirty="0"/>
              <a:t>5_8</a:t>
            </a:r>
            <a:endParaRPr lang="zh-CN" altLang="en-US" dirty="0"/>
          </a:p>
        </p:txBody>
      </p:sp>
      <p:pic>
        <p:nvPicPr>
          <p:cNvPr id="109570" name="内容占位符 5" descr="14_4.jpeg"/>
          <p:cNvPicPr>
            <a:picLocks noGrp="1" noChangeAspect="1"/>
          </p:cNvPicPr>
          <p:nvPr>
            <p:ph idx="1"/>
          </p:nvPr>
        </p:nvPicPr>
        <p:blipFill>
          <a:blip r:embed="rId1"/>
          <a:stretch>
            <a:fillRect/>
          </a:stretch>
        </p:blipFill>
        <p:spPr>
          <a:xfrm>
            <a:off x="1874838" y="2003425"/>
            <a:ext cx="6303962" cy="3762375"/>
          </a:xfrm>
        </p:spPr>
      </p:pic>
      <p:sp>
        <p:nvSpPr>
          <p:cNvPr id="109571"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r>
              <a:rPr lang="zh-CN" altLang="en-US" dirty="0"/>
              <a:t>翻译以下内容</a:t>
            </a:r>
            <a:endParaRPr lang="zh-CN" altLang="en-US" dirty="0"/>
          </a:p>
        </p:txBody>
      </p:sp>
      <p:sp>
        <p:nvSpPr>
          <p:cNvPr id="110594"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0595" name="内容占位符 7" descr="17.jpeg"/>
          <p:cNvPicPr>
            <a:picLocks noGrp="1" noChangeAspect="1"/>
          </p:cNvPicPr>
          <p:nvPr>
            <p:ph idx="1"/>
          </p:nvPr>
        </p:nvPicPr>
        <p:blipFill>
          <a:blip r:embed="rId1"/>
          <a:stretch>
            <a:fillRect/>
          </a:stretch>
        </p:blipFill>
        <p:spPr>
          <a:xfrm>
            <a:off x="1968500" y="1827213"/>
            <a:ext cx="6116638" cy="411480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标题 1"/>
          <p:cNvSpPr>
            <a:spLocks noGrp="1"/>
          </p:cNvSpPr>
          <p:nvPr>
            <p:ph type="title"/>
          </p:nvPr>
        </p:nvSpPr>
        <p:spPr/>
        <p:txBody>
          <a:bodyPr vert="horz" wrap="square" lIns="91440" tIns="45720" rIns="91440" bIns="45720" anchor="b" anchorCtr="0"/>
          <a:p>
            <a:r>
              <a:rPr lang="zh-CN" altLang="en-US" dirty="0"/>
              <a:t>作业</a:t>
            </a:r>
            <a:r>
              <a:rPr lang="en-US" altLang="zh-CN" dirty="0"/>
              <a:t>5_9</a:t>
            </a:r>
            <a:endParaRPr lang="zh-CN" altLang="en-US" dirty="0"/>
          </a:p>
        </p:txBody>
      </p:sp>
      <p:sp>
        <p:nvSpPr>
          <p:cNvPr id="111618" name="灯片编号占位符 4"/>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pic>
        <p:nvPicPr>
          <p:cNvPr id="111619" name="内容占位符 7" descr="18.jpeg"/>
          <p:cNvPicPr>
            <a:picLocks noGrp="1" noChangeAspect="1"/>
          </p:cNvPicPr>
          <p:nvPr>
            <p:ph idx="1"/>
          </p:nvPr>
        </p:nvPicPr>
        <p:blipFill>
          <a:blip r:embed="rId1"/>
          <a:stretch>
            <a:fillRect/>
          </a:stretch>
        </p:blipFill>
        <p:spPr>
          <a:xfrm>
            <a:off x="3000375" y="1714500"/>
            <a:ext cx="3521075" cy="41148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8434" name="Rectangle 2"/>
          <p:cNvSpPr>
            <a:spLocks noGrp="1"/>
          </p:cNvSpPr>
          <p:nvPr>
            <p:ph type="title"/>
          </p:nvPr>
        </p:nvSpPr>
        <p:spPr/>
        <p:txBody>
          <a:bodyPr vert="horz" wrap="square" lIns="91440" tIns="45720" rIns="91440" bIns="45720" anchor="b" anchorCtr="0"/>
          <a:p>
            <a:pPr eaLnBrk="1" hangingPunct="1"/>
            <a:r>
              <a:rPr lang="zh-CN" altLang="en-US" dirty="0"/>
              <a:t>图像的锐化</a:t>
            </a:r>
            <a:endParaRPr lang="zh-CN" altLang="en-US" dirty="0"/>
          </a:p>
        </p:txBody>
      </p:sp>
      <p:sp>
        <p:nvSpPr>
          <p:cNvPr id="18435" name="Rectangle 3"/>
          <p:cNvSpPr>
            <a:spLocks noGrp="1"/>
          </p:cNvSpPr>
          <p:nvPr>
            <p:ph idx="1"/>
          </p:nvPr>
        </p:nvSpPr>
        <p:spPr>
          <a:xfrm>
            <a:off x="1370013" y="1557338"/>
            <a:ext cx="7313612" cy="4032250"/>
          </a:xfrm>
        </p:spPr>
        <p:txBody>
          <a:bodyPr vert="horz" wrap="square" lIns="91440" tIns="45720" rIns="91440" bIns="45720" anchor="t" anchorCtr="0"/>
          <a:p>
            <a:pPr eaLnBrk="1" hangingPunct="1">
              <a:lnSpc>
                <a:spcPct val="90000"/>
              </a:lnSpc>
            </a:pPr>
            <a:r>
              <a:rPr lang="zh-CN" altLang="en-US" sz="2100" dirty="0"/>
              <a:t>结论：</a:t>
            </a:r>
            <a:endParaRPr lang="zh-CN" altLang="en-US" sz="2100" dirty="0"/>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1</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一阶</a:t>
            </a:r>
            <a:r>
              <a:rPr lang="zh-CN" altLang="en-US" sz="2100" dirty="0">
                <a:sym typeface="Wingdings" panose="05000000000000000000" pitchFamily="2" charset="2"/>
              </a:rPr>
              <a:t>微分处理通常会产生较</a:t>
            </a:r>
            <a:r>
              <a:rPr lang="zh-CN" altLang="en-US" sz="2100" dirty="0">
                <a:solidFill>
                  <a:srgbClr val="FF0000"/>
                </a:solidFill>
                <a:sym typeface="Wingdings" panose="05000000000000000000" pitchFamily="2" charset="2"/>
              </a:rPr>
              <a:t>宽</a:t>
            </a:r>
            <a:r>
              <a:rPr lang="zh-CN" altLang="en-US" sz="2100" dirty="0">
                <a:sym typeface="Wingdings" panose="05000000000000000000" pitchFamily="2" charset="2"/>
              </a:rPr>
              <a:t>的边缘；</a:t>
            </a:r>
            <a:endParaRPr lang="en-US" altLang="zh-CN"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2</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二阶</a:t>
            </a:r>
            <a:r>
              <a:rPr lang="zh-CN" altLang="en-US" sz="2100" dirty="0">
                <a:sym typeface="Wingdings" panose="05000000000000000000" pitchFamily="2" charset="2"/>
              </a:rPr>
              <a:t>微分处理对</a:t>
            </a:r>
            <a:r>
              <a:rPr lang="zh-CN" altLang="en-US" sz="2100" dirty="0">
                <a:solidFill>
                  <a:srgbClr val="FF0000"/>
                </a:solidFill>
                <a:sym typeface="Wingdings" panose="05000000000000000000" pitchFamily="2" charset="2"/>
              </a:rPr>
              <a:t>细节</a:t>
            </a:r>
            <a:r>
              <a:rPr lang="zh-CN" altLang="en-US" sz="2100" dirty="0">
                <a:sym typeface="Wingdings" panose="05000000000000000000" pitchFamily="2" charset="2"/>
              </a:rPr>
              <a:t>有较强的响应，如细线和孤立点；</a:t>
            </a:r>
            <a:endParaRPr lang="zh-CN" altLang="en-US"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3</a:t>
            </a:r>
            <a:r>
              <a:rPr lang="zh-CN" altLang="en-US" sz="2100" dirty="0">
                <a:sym typeface="Wingdings" panose="05000000000000000000" pitchFamily="2" charset="2"/>
              </a:rPr>
              <a:t>）一阶微分处理一般对灰度阶梯有较强的响应；</a:t>
            </a:r>
            <a:endParaRPr lang="zh-CN" altLang="en-US" sz="2100" dirty="0">
              <a:sym typeface="Wingdings" panose="05000000000000000000" pitchFamily="2" charset="2"/>
            </a:endParaRPr>
          </a:p>
          <a:p>
            <a:pPr eaLnBrk="1" hangingPunct="1">
              <a:lnSpc>
                <a:spcPct val="90000"/>
              </a:lnSpc>
            </a:pPr>
            <a:r>
              <a:rPr lang="zh-CN" altLang="en-US" sz="2100" dirty="0">
                <a:sym typeface="Wingdings" panose="05000000000000000000" pitchFamily="2" charset="2"/>
              </a:rPr>
              <a:t>（</a:t>
            </a:r>
            <a:r>
              <a:rPr lang="en-US" altLang="zh-CN" sz="2100" dirty="0">
                <a:sym typeface="Wingdings" panose="05000000000000000000" pitchFamily="2" charset="2"/>
              </a:rPr>
              <a:t>4</a:t>
            </a:r>
            <a:r>
              <a:rPr lang="zh-CN" altLang="en-US" sz="2100" dirty="0">
                <a:sym typeface="Wingdings" panose="05000000000000000000" pitchFamily="2" charset="2"/>
              </a:rPr>
              <a:t>）</a:t>
            </a:r>
            <a:r>
              <a:rPr lang="zh-CN" altLang="en-US" sz="2100" dirty="0">
                <a:solidFill>
                  <a:srgbClr val="FF0000"/>
                </a:solidFill>
                <a:sym typeface="Wingdings" panose="05000000000000000000" pitchFamily="2" charset="2"/>
              </a:rPr>
              <a:t>二阶</a:t>
            </a:r>
            <a:r>
              <a:rPr lang="zh-CN" altLang="en-US" sz="2100" dirty="0">
                <a:sym typeface="Wingdings" panose="05000000000000000000" pitchFamily="2" charset="2"/>
              </a:rPr>
              <a:t>微分处理对灰度级阶梯变化产生</a:t>
            </a:r>
            <a:r>
              <a:rPr lang="zh-CN" altLang="en-US" sz="2100" dirty="0">
                <a:solidFill>
                  <a:srgbClr val="FF0000"/>
                </a:solidFill>
                <a:sym typeface="Wingdings" panose="05000000000000000000" pitchFamily="2" charset="2"/>
              </a:rPr>
              <a:t>双响应</a:t>
            </a:r>
            <a:r>
              <a:rPr lang="zh-CN" altLang="en-US" sz="2100" dirty="0">
                <a:sym typeface="Wingdings" panose="05000000000000000000" pitchFamily="2" charset="2"/>
              </a:rPr>
              <a:t>。二阶微分对线的响应比对阶梯的强，对点比对线的响应强。</a:t>
            </a:r>
            <a:endParaRPr lang="zh-CN" altLang="en-US" sz="2100" dirty="0">
              <a:sym typeface="Wingdings" panose="05000000000000000000" pitchFamily="2" charset="2"/>
            </a:endParaRPr>
          </a:p>
          <a:p>
            <a:pPr eaLnBrk="1" hangingPunct="1">
              <a:lnSpc>
                <a:spcPct val="90000"/>
              </a:lnSpc>
            </a:pPr>
            <a:r>
              <a:rPr lang="zh-CN" altLang="en-US" sz="2100" dirty="0"/>
              <a:t>对图像增强来说，二阶微分比一阶微分好一些，因为增强细节好一些。一般可以把一阶和二阶微分结合起来应用，效果好一些。</a:t>
            </a:r>
            <a:endParaRPr lang="zh-CN" altLang="en-US" sz="2100" dirty="0"/>
          </a:p>
          <a:p>
            <a:pPr eaLnBrk="1" hangingPunct="1">
              <a:lnSpc>
                <a:spcPct val="90000"/>
              </a:lnSpc>
            </a:pPr>
            <a:r>
              <a:rPr lang="zh-CN" altLang="en-US" sz="2100" dirty="0"/>
              <a:t>一般把微分用于</a:t>
            </a:r>
            <a:r>
              <a:rPr lang="zh-CN" altLang="en-US" sz="2100" dirty="0">
                <a:solidFill>
                  <a:srgbClr val="FF0000"/>
                </a:solidFill>
              </a:rPr>
              <a:t>边缘检测</a:t>
            </a:r>
            <a:r>
              <a:rPr lang="zh-CN" altLang="en-US" sz="2100" dirty="0"/>
              <a:t>。</a:t>
            </a:r>
            <a:endParaRPr lang="zh-CN" altLang="en-US" sz="2100" dirty="0"/>
          </a:p>
          <a:p>
            <a:pPr eaLnBrk="1" hangingPunct="1">
              <a:lnSpc>
                <a:spcPct val="90000"/>
              </a:lnSpc>
            </a:pPr>
            <a:endParaRPr lang="en-US" altLang="zh-CN" sz="21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标题 1"/>
          <p:cNvSpPr>
            <a:spLocks noGrp="1"/>
          </p:cNvSpPr>
          <p:nvPr>
            <p:ph type="title"/>
          </p:nvPr>
        </p:nvSpPr>
        <p:spPr/>
        <p:txBody>
          <a:bodyPr vert="horz" wrap="square" lIns="91440" tIns="45720" rIns="91440" bIns="45720" anchor="b" anchorCtr="0"/>
          <a:p>
            <a:r>
              <a:rPr lang="zh-CN" altLang="en-US" dirty="0"/>
              <a:t>作业</a:t>
            </a:r>
            <a:r>
              <a:rPr lang="en-US" altLang="zh-CN" dirty="0"/>
              <a:t>5_10</a:t>
            </a:r>
            <a:endParaRPr lang="zh-CN" altLang="en-US" dirty="0"/>
          </a:p>
        </p:txBody>
      </p:sp>
      <p:sp>
        <p:nvSpPr>
          <p:cNvPr id="112642" name="内容占位符 2"/>
          <p:cNvSpPr>
            <a:spLocks noGrp="1"/>
          </p:cNvSpPr>
          <p:nvPr>
            <p:ph idx="1"/>
          </p:nvPr>
        </p:nvSpPr>
        <p:spPr>
          <a:xfrm>
            <a:off x="1370013" y="1628775"/>
            <a:ext cx="7313612" cy="4259263"/>
          </a:xfrm>
        </p:spPr>
        <p:txBody>
          <a:bodyPr vert="horz" wrap="square" lIns="91440" tIns="45720" rIns="91440" bIns="45720" anchor="t" anchorCtr="0"/>
          <a:p>
            <a:r>
              <a:rPr lang="en-US" altLang="zh-CN" dirty="0">
                <a:hlinkClick r:id="rId1" action="ppaction://hlinkfile"/>
              </a:rPr>
              <a:t>C++</a:t>
            </a:r>
            <a:r>
              <a:rPr lang="zh-CN" altLang="en-US" dirty="0">
                <a:hlinkClick r:id="rId1" action="ppaction://hlinkfile"/>
              </a:rPr>
              <a:t>编程实现</a:t>
            </a:r>
            <a:endParaRPr lang="zh-CN" altLang="en-US" dirty="0"/>
          </a:p>
        </p:txBody>
      </p:sp>
      <p:sp>
        <p:nvSpPr>
          <p:cNvPr id="112643" name="灯片编号占位符 3"/>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3666" name="Rectangle 2"/>
          <p:cNvSpPr>
            <a:spLocks noGrp="1"/>
          </p:cNvSpPr>
          <p:nvPr>
            <p:ph type="title"/>
          </p:nvPr>
        </p:nvSpPr>
        <p:spPr/>
        <p:txBody>
          <a:bodyPr vert="horz" wrap="square" lIns="91440" tIns="45720" rIns="91440" bIns="45720" anchor="b" anchorCtr="0"/>
          <a:p>
            <a:pPr eaLnBrk="1" hangingPunct="1"/>
            <a:r>
              <a:rPr lang="zh-CN" altLang="en-US" dirty="0"/>
              <a:t>实验</a:t>
            </a:r>
            <a:endParaRPr lang="zh-CN" altLang="en-US" dirty="0"/>
          </a:p>
        </p:txBody>
      </p:sp>
      <p:sp>
        <p:nvSpPr>
          <p:cNvPr id="113667" name="Rectangle 3"/>
          <p:cNvSpPr>
            <a:spLocks noGrp="1"/>
          </p:cNvSpPr>
          <p:nvPr>
            <p:ph idx="1"/>
          </p:nvPr>
        </p:nvSpPr>
        <p:spPr/>
        <p:txBody>
          <a:bodyPr vert="horz" wrap="square" lIns="91440" tIns="45720" rIns="91440" bIns="45720" anchor="t" anchorCtr="0"/>
          <a:p>
            <a:pPr eaLnBrk="1" hangingPunct="1"/>
            <a:r>
              <a:rPr lang="zh-CN" altLang="en-US" dirty="0"/>
              <a:t>见实验任务书</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114690" name="Rectangle 2"/>
          <p:cNvSpPr>
            <a:spLocks noGrp="1"/>
          </p:cNvSpPr>
          <p:nvPr>
            <p:ph type="title"/>
          </p:nvPr>
        </p:nvSpPr>
        <p:spPr/>
        <p:txBody>
          <a:bodyPr vert="horz" wrap="square" lIns="91440" tIns="45720" rIns="91440" bIns="45720" anchor="b" anchorCtr="0"/>
          <a:p>
            <a:pPr eaLnBrk="1" hangingPunct="1"/>
            <a:r>
              <a:rPr lang="en-US" altLang="zh-CN" dirty="0"/>
              <a:t>END</a:t>
            </a:r>
            <a:endParaRPr lang="en-US" altLang="zh-CN" dirty="0"/>
          </a:p>
        </p:txBody>
      </p:sp>
      <p:sp>
        <p:nvSpPr>
          <p:cNvPr id="114691" name="Rectangle 3"/>
          <p:cNvSpPr>
            <a:spLocks noGrp="1"/>
          </p:cNvSpPr>
          <p:nvPr>
            <p:ph idx="1"/>
          </p:nvPr>
        </p:nvSpPr>
        <p:spPr>
          <a:xfrm>
            <a:off x="1370013" y="1628775"/>
            <a:ext cx="7313612" cy="4313238"/>
          </a:xfrm>
        </p:spPr>
        <p:txBody>
          <a:bodyPr vert="horz" wrap="square" lIns="91440" tIns="45720" rIns="91440" bIns="45720" anchor="t" anchorCtr="0"/>
          <a:p>
            <a:pPr eaLnBrk="1" hangingPunct="1"/>
            <a:r>
              <a:rPr lang="zh-CN" altLang="en-US" sz="2500" dirty="0"/>
              <a:t>参考资料：</a:t>
            </a:r>
            <a:endParaRPr lang="zh-CN" altLang="en-US" sz="2500" dirty="0"/>
          </a:p>
          <a:p>
            <a:pPr eaLnBrk="1" hangingPunct="1"/>
            <a:r>
              <a:rPr lang="en-US" altLang="zh-CN" sz="2500" dirty="0"/>
              <a:t>1.《</a:t>
            </a:r>
            <a:r>
              <a:rPr lang="zh-CN" altLang="en-US" sz="2500" dirty="0"/>
              <a:t>数字图像处理与分析</a:t>
            </a:r>
            <a:r>
              <a:rPr lang="en-US" altLang="zh-CN" sz="2500" dirty="0"/>
              <a:t>》</a:t>
            </a:r>
            <a:r>
              <a:rPr lang="zh-CN" altLang="en-US" sz="2500" dirty="0"/>
              <a:t>，龚声蓉等编著，清华大学出版社</a:t>
            </a:r>
            <a:endParaRPr lang="zh-CN" altLang="en-US" sz="2500" dirty="0"/>
          </a:p>
          <a:p>
            <a:pPr eaLnBrk="1" hangingPunct="1"/>
            <a:r>
              <a:rPr lang="en-US" altLang="zh-CN" sz="2500" dirty="0"/>
              <a:t>2.《MATLAB7.0</a:t>
            </a:r>
            <a:r>
              <a:rPr lang="zh-CN" altLang="en-US" sz="2500" dirty="0"/>
              <a:t>图像处理</a:t>
            </a:r>
            <a:r>
              <a:rPr lang="en-US" altLang="zh-CN" sz="2500" dirty="0"/>
              <a:t>》</a:t>
            </a:r>
            <a:r>
              <a:rPr lang="zh-CN" altLang="en-US" sz="2500" dirty="0"/>
              <a:t>，贺兴华等编著，人民邮电出版社</a:t>
            </a:r>
            <a:endParaRPr lang="zh-CN" altLang="en-US" sz="2500" dirty="0"/>
          </a:p>
          <a:p>
            <a:pPr eaLnBrk="1" hangingPunct="1"/>
            <a:r>
              <a:rPr lang="en-US" altLang="zh-CN" sz="2500" dirty="0"/>
              <a:t>3.</a:t>
            </a:r>
            <a:r>
              <a:rPr lang="zh-CN" altLang="en-US" sz="2500" dirty="0"/>
              <a:t>数字图像处理第二版中文版（冈萨雷斯）</a:t>
            </a:r>
            <a:endParaRPr lang="zh-CN" altLang="en-US" sz="2500" dirty="0"/>
          </a:p>
          <a:p>
            <a:pPr eaLnBrk="1" hangingPunct="1"/>
            <a:r>
              <a:rPr lang="en-US" altLang="zh-CN" sz="2500" dirty="0"/>
              <a:t>4. Digital Image Processing Using Matlab (Gonzalez)</a:t>
            </a:r>
            <a:endParaRPr lang="en-US" altLang="zh-CN" sz="2500" dirty="0"/>
          </a:p>
          <a:p>
            <a:pPr eaLnBrk="1" hangingPunct="1"/>
            <a:r>
              <a:rPr lang="en-US" altLang="zh-CN" sz="2500" dirty="0"/>
              <a:t>5. MATLAB6.5</a:t>
            </a:r>
            <a:r>
              <a:rPr lang="zh-CN" altLang="en-US" sz="2500" dirty="0"/>
              <a:t>辅助图像处理</a:t>
            </a:r>
            <a:endParaRPr lang="zh-CN" altLang="en-US" sz="2500" dirty="0"/>
          </a:p>
          <a:p>
            <a:pPr eaLnBrk="1" hangingPunct="1"/>
            <a:endParaRPr lang="en-US" altLang="zh-CN" sz="2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Rectangle 10"/>
          <p:cNvSpPr>
            <a:spLocks noGrp="1"/>
          </p:cNvSpPr>
          <p:nvPr>
            <p:ph type="sldNum" sz="quarter" idx="4"/>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latin typeface="Verdana" panose="020B0604030504040204" pitchFamily="-112" charset="0"/>
              </a:rPr>
            </a:fld>
            <a:endParaRPr lang="en-US" altLang="zh-CN" sz="1200" b="0" dirty="0">
              <a:latin typeface="Verdana" panose="020B0604030504040204" pitchFamily="-112" charset="0"/>
            </a:endParaRPr>
          </a:p>
        </p:txBody>
      </p:sp>
      <p:sp>
        <p:nvSpPr>
          <p:cNvPr id="17410" name="Rectangle 2"/>
          <p:cNvSpPr>
            <a:spLocks noGrp="1"/>
          </p:cNvSpPr>
          <p:nvPr>
            <p:ph type="subTitle" idx="1"/>
          </p:nvPr>
        </p:nvSpPr>
        <p:spPr>
          <a:xfrm>
            <a:off x="250825" y="1844675"/>
            <a:ext cx="8893175" cy="4176713"/>
          </a:xfrm>
        </p:spPr>
        <p:txBody>
          <a:bodyPr vert="horz" wrap="square" lIns="91440" tIns="45720" rIns="91440" bIns="45720" anchor="t" anchorCtr="0"/>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梯度算子</a:t>
            </a:r>
            <a:r>
              <a:rPr kumimoji="0" lang="en-US" altLang="zh-CN" sz="2500" b="0" i="0" u="none" strike="noStrike" kern="0" cap="none" spc="0" normalizeH="0" baseline="0" noProof="1" dirty="0">
                <a:solidFill>
                  <a:schemeClr val="tx1"/>
                </a:solidFill>
                <a:latin typeface="+mn-lt"/>
                <a:ea typeface="+mn-ea"/>
                <a:cs typeface="+mn-cs"/>
              </a:rPr>
              <a:t>:  </a:t>
            </a:r>
            <a:r>
              <a:rPr kumimoji="0" lang="zh-CN" altLang="en-US" sz="2500" b="0" i="0" u="none" strike="noStrike" kern="0" cap="none" spc="0" normalizeH="0" baseline="0" noProof="1" dirty="0">
                <a:solidFill>
                  <a:schemeClr val="tx1"/>
                </a:solidFill>
                <a:latin typeface="+mn-lt"/>
                <a:ea typeface="+mn-ea"/>
                <a:cs typeface="+mn-cs"/>
              </a:rPr>
              <a:t>梯度对应的是一阶导数，梯度算子是一阶导数算子。对一个图像</a:t>
            </a:r>
            <a:r>
              <a:rPr kumimoji="0" lang="en-US" altLang="zh-CN" sz="2500" b="0" i="0" u="none" strike="noStrike" kern="0" cap="none" spc="0" normalizeH="0" baseline="0" noProof="1" dirty="0">
                <a:solidFill>
                  <a:schemeClr val="tx1"/>
                </a:solidFill>
                <a:latin typeface="+mn-lt"/>
                <a:ea typeface="+mn-ea"/>
                <a:cs typeface="+mn-cs"/>
              </a:rPr>
              <a:t>f(x,y)</a:t>
            </a:r>
            <a:r>
              <a:rPr kumimoji="0" lang="zh-CN" altLang="en-US" sz="2500" b="0" i="0" u="none" strike="noStrike" kern="0" cap="none" spc="0" normalizeH="0" baseline="0" noProof="1" dirty="0">
                <a:solidFill>
                  <a:schemeClr val="tx1"/>
                </a:solidFill>
                <a:latin typeface="+mn-lt"/>
                <a:ea typeface="+mn-ea"/>
                <a:cs typeface="+mn-cs"/>
              </a:rPr>
              <a:t>函数，在</a:t>
            </a:r>
            <a:r>
              <a:rPr kumimoji="0" lang="en-US" altLang="zh-CN" sz="2500" b="0" i="0" u="none" strike="noStrike" kern="0" cap="none" spc="0" normalizeH="0" baseline="0" noProof="1" dirty="0">
                <a:solidFill>
                  <a:schemeClr val="tx1"/>
                </a:solidFill>
                <a:latin typeface="+mn-lt"/>
                <a:ea typeface="+mn-ea"/>
                <a:cs typeface="+mn-cs"/>
              </a:rPr>
              <a:t>(x,y)</a:t>
            </a:r>
            <a:r>
              <a:rPr kumimoji="0" lang="zh-CN" altLang="en-US" sz="2500" b="0" i="0" u="none" strike="noStrike" kern="0" cap="none" spc="0" normalizeH="0" baseline="0" noProof="1" dirty="0">
                <a:solidFill>
                  <a:schemeClr val="tx1"/>
                </a:solidFill>
                <a:latin typeface="+mn-lt"/>
                <a:ea typeface="+mn-ea"/>
                <a:cs typeface="+mn-cs"/>
              </a:rPr>
              <a:t>处的梯度可定义为梯度算子：</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r>
              <a:rPr kumimoji="0" lang="zh-CN" altLang="en-US" sz="2500" b="0" i="0" u="none" strike="noStrike" kern="0" cap="none" spc="0" normalizeH="0" baseline="0" noProof="1" dirty="0">
                <a:solidFill>
                  <a:schemeClr val="tx1"/>
                </a:solidFill>
                <a:latin typeface="+mn-lt"/>
                <a:ea typeface="+mn-ea"/>
                <a:cs typeface="+mn-cs"/>
              </a:rPr>
              <a:t>梯度方向</a:t>
            </a:r>
            <a:r>
              <a:rPr kumimoji="0" lang="en-US" altLang="zh-CN" sz="2500" b="0" i="0" u="none" strike="noStrike" kern="0" cap="none" spc="0" normalizeH="0" baseline="0" noProof="1" dirty="0">
                <a:solidFill>
                  <a:schemeClr val="tx1"/>
                </a:solidFill>
                <a:latin typeface="+mn-lt"/>
                <a:ea typeface="+mn-ea"/>
                <a:cs typeface="+mn-cs"/>
              </a:rPr>
              <a:t>:</a:t>
            </a:r>
            <a:r>
              <a:rPr kumimoji="0" lang="zh-CN" altLang="en-US" sz="2500" b="0" i="0" u="none" strike="noStrike" kern="0" cap="none" spc="0" normalizeH="0" baseline="0" noProof="1" dirty="0">
                <a:solidFill>
                  <a:schemeClr val="tx1"/>
                </a:solidFill>
                <a:latin typeface="+mn-lt"/>
                <a:ea typeface="+mn-ea"/>
                <a:cs typeface="+mn-cs"/>
              </a:rPr>
              <a:t>在图像灰度最大变化率上，反映出图像边缘上的灰度变化。定义如下 </a:t>
            </a: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zh-CN" altLang="en-US" sz="2500" b="0" i="0" u="none" strike="noStrike" kern="0" cap="none" spc="0" normalizeH="0" baseline="0" noProof="1" dirty="0">
              <a:solidFill>
                <a:schemeClr val="tx1"/>
              </a:solidFill>
              <a:latin typeface="+mn-lt"/>
              <a:ea typeface="+mn-ea"/>
              <a:cs typeface="+mn-cs"/>
            </a:endParaRPr>
          </a:p>
          <a:p>
            <a:pPr marL="287655" marR="0" indent="-1905" algn="l" defTabSz="914400" rtl="0" eaLnBrk="1" fontAlgn="base" latinLnBrk="0" hangingPunct="1">
              <a:lnSpc>
                <a:spcPct val="100000"/>
              </a:lnSpc>
              <a:spcBef>
                <a:spcPct val="20000"/>
              </a:spcBef>
              <a:spcAft>
                <a:spcPct val="0"/>
              </a:spcAft>
              <a:buClr>
                <a:schemeClr val="tx1"/>
              </a:buClr>
              <a:buSzPct val="70000"/>
              <a:buFont typeface="Wingdings" panose="05000000000000000000" pitchFamily="2" charset="2"/>
              <a:buNone/>
            </a:pPr>
            <a:endParaRPr kumimoji="0" lang="en-US" altLang="zh-CN" sz="2900" b="0" i="0" u="none" strike="noStrike" kern="0" cap="none" spc="0" normalizeH="0" baseline="0" noProof="1" dirty="0">
              <a:solidFill>
                <a:schemeClr val="tx1"/>
              </a:solidFill>
              <a:latin typeface="+mn-lt"/>
              <a:ea typeface="+mn-ea"/>
              <a:cs typeface="+mn-cs"/>
            </a:endParaRPr>
          </a:p>
        </p:txBody>
      </p:sp>
      <p:sp>
        <p:nvSpPr>
          <p:cNvPr id="19459" name="Rectangle 3"/>
          <p:cNvSpPr>
            <a:spLocks noGrp="1"/>
          </p:cNvSpPr>
          <p:nvPr>
            <p:ph type="ctrTitle"/>
          </p:nvPr>
        </p:nvSpPr>
        <p:spPr>
          <a:xfrm>
            <a:off x="684213" y="404813"/>
            <a:ext cx="8135937" cy="1008062"/>
          </a:xfrm>
        </p:spPr>
        <p:txBody>
          <a:bodyPr vert="horz" wrap="square" lIns="91440" tIns="45720" rIns="91440" bIns="45720" anchor="b" anchorCtr="0"/>
          <a:p>
            <a:pPr eaLnBrk="1" hangingPunct="1">
              <a:buClrTx/>
              <a:buSzTx/>
              <a:buFontTx/>
            </a:pPr>
            <a:r>
              <a:rPr lang="en-US" altLang="zh-CN" sz="2800" dirty="0">
                <a:latin typeface="+mj-lt"/>
                <a:ea typeface="+mj-ea"/>
                <a:cs typeface="+mj-cs"/>
              </a:rPr>
              <a:t>5.3.1 </a:t>
            </a:r>
            <a:r>
              <a:rPr lang="zh-CN" altLang="en-US" sz="2800" dirty="0">
                <a:latin typeface="+mj-lt"/>
                <a:ea typeface="+mj-ea"/>
                <a:cs typeface="+mj-cs"/>
              </a:rPr>
              <a:t>基于一阶微分的图像增强</a:t>
            </a:r>
            <a:r>
              <a:rPr lang="en-US" altLang="zh-CN" sz="2800" dirty="0">
                <a:latin typeface="+mj-lt"/>
                <a:ea typeface="+mj-ea"/>
                <a:cs typeface="+mj-cs"/>
              </a:rPr>
              <a:t>-</a:t>
            </a:r>
            <a:r>
              <a:rPr lang="zh-CN" altLang="en-US" sz="2800" dirty="0">
                <a:latin typeface="+mj-lt"/>
                <a:ea typeface="+mj-ea"/>
                <a:cs typeface="+mj-cs"/>
              </a:rPr>
              <a:t>梯度算子</a:t>
            </a:r>
            <a:r>
              <a:rPr lang="zh-CN" altLang="en-US" dirty="0">
                <a:latin typeface="+mj-lt"/>
                <a:ea typeface="+mj-ea"/>
                <a:cs typeface="+mj-cs"/>
              </a:rPr>
              <a:t> </a:t>
            </a:r>
            <a:endParaRPr lang="zh-CN" altLang="en-US" dirty="0">
              <a:latin typeface="+mj-lt"/>
              <a:ea typeface="+mj-ea"/>
              <a:cs typeface="+mj-cs"/>
            </a:endParaRPr>
          </a:p>
        </p:txBody>
      </p:sp>
      <p:sp>
        <p:nvSpPr>
          <p:cNvPr id="19460" name="Rectangle 4"/>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19461" name="Rectangle 6"/>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graphicFrame>
        <p:nvGraphicFramePr>
          <p:cNvPr id="19462" name="Object 5"/>
          <p:cNvGraphicFramePr>
            <a:graphicFrameLocks noChangeAspect="1"/>
          </p:cNvGraphicFramePr>
          <p:nvPr/>
        </p:nvGraphicFramePr>
        <p:xfrm>
          <a:off x="1979613" y="3141663"/>
          <a:ext cx="3095625" cy="1039812"/>
        </p:xfrm>
        <a:graphic>
          <a:graphicData uri="http://schemas.openxmlformats.org/presentationml/2006/ole">
            <mc:AlternateContent xmlns:mc="http://schemas.openxmlformats.org/markup-compatibility/2006">
              <mc:Choice xmlns:v="urn:schemas-microsoft-com:vml" Requires="v">
                <p:oleObj spid="_x0000_s3078" name="" r:id="rId1" imgW="1993900" imgH="673100" progId="Equation.3">
                  <p:embed/>
                </p:oleObj>
              </mc:Choice>
              <mc:Fallback>
                <p:oleObj name="" r:id="rId1" imgW="1993900" imgH="673100" progId="Equation.3">
                  <p:embed/>
                  <p:pic>
                    <p:nvPicPr>
                      <p:cNvPr id="0" name="图片 3077"/>
                      <p:cNvPicPr/>
                      <p:nvPr/>
                    </p:nvPicPr>
                    <p:blipFill>
                      <a:blip r:embed="rId2"/>
                      <a:stretch>
                        <a:fillRect/>
                      </a:stretch>
                    </p:blipFill>
                    <p:spPr>
                      <a:xfrm>
                        <a:off x="1979613" y="3141663"/>
                        <a:ext cx="3095625" cy="1039812"/>
                      </a:xfrm>
                      <a:prstGeom prst="rect">
                        <a:avLst/>
                      </a:prstGeom>
                      <a:noFill/>
                      <a:ln w="38100">
                        <a:noFill/>
                        <a:miter/>
                      </a:ln>
                    </p:spPr>
                  </p:pic>
                </p:oleObj>
              </mc:Fallback>
            </mc:AlternateContent>
          </a:graphicData>
        </a:graphic>
      </p:graphicFrame>
      <p:graphicFrame>
        <p:nvGraphicFramePr>
          <p:cNvPr id="19463" name="Object 7"/>
          <p:cNvGraphicFramePr>
            <a:graphicFrameLocks noChangeAspect="1"/>
          </p:cNvGraphicFramePr>
          <p:nvPr/>
        </p:nvGraphicFramePr>
        <p:xfrm>
          <a:off x="3924300" y="5229225"/>
          <a:ext cx="2736850" cy="806450"/>
        </p:xfrm>
        <a:graphic>
          <a:graphicData uri="http://schemas.openxmlformats.org/presentationml/2006/ole">
            <mc:AlternateContent xmlns:mc="http://schemas.openxmlformats.org/markup-compatibility/2006">
              <mc:Choice xmlns:v="urn:schemas-microsoft-com:vml" Requires="v">
                <p:oleObj spid="_x0000_s3079" name="" r:id="rId3" imgW="1497965" imgH="444500" progId="Equation.3">
                  <p:embed/>
                </p:oleObj>
              </mc:Choice>
              <mc:Fallback>
                <p:oleObj name="" r:id="rId3" imgW="1497965" imgH="444500" progId="Equation.3">
                  <p:embed/>
                  <p:pic>
                    <p:nvPicPr>
                      <p:cNvPr id="0" name="图片 3078"/>
                      <p:cNvPicPr/>
                      <p:nvPr/>
                    </p:nvPicPr>
                    <p:blipFill>
                      <a:blip r:embed="rId4"/>
                      <a:stretch>
                        <a:fillRect/>
                      </a:stretch>
                    </p:blipFill>
                    <p:spPr>
                      <a:xfrm>
                        <a:off x="3924300" y="5229225"/>
                        <a:ext cx="2736850" cy="806450"/>
                      </a:xfrm>
                      <a:prstGeom prst="rect">
                        <a:avLst/>
                      </a:prstGeom>
                      <a:noFill/>
                      <a:ln w="38100">
                        <a:noFill/>
                        <a:miter/>
                      </a:ln>
                    </p:spPr>
                  </p:pic>
                </p:oleObj>
              </mc:Fallback>
            </mc:AlternateContent>
          </a:graphicData>
        </a:graphic>
      </p:graphicFrame>
      <p:sp>
        <p:nvSpPr>
          <p:cNvPr id="19464" name="Rectangle 8"/>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
        <p:nvSpPr>
          <p:cNvPr id="19465" name="Rectangle 9"/>
          <p:cNvSpPr/>
          <p:nvPr/>
        </p:nvSpPr>
        <p:spPr>
          <a:xfrm>
            <a:off x="0" y="0"/>
            <a:ext cx="9144000" cy="0"/>
          </a:xfrm>
          <a:prstGeom prst="rect">
            <a:avLst/>
          </a:prstGeom>
          <a:noFill/>
          <a:ln w="9525">
            <a:noFill/>
          </a:ln>
        </p:spPr>
        <p:txBody>
          <a:bodyPr wrap="none" anchor="ctr" anchorCtr="0">
            <a:spAutoFit/>
          </a:bodyPr>
          <a:p>
            <a:pPr>
              <a:spcBef>
                <a:spcPct val="20000"/>
              </a:spcBef>
              <a:buClr>
                <a:schemeClr val="tx2"/>
              </a:buClr>
              <a:buSzPct val="70000"/>
            </a:pPr>
            <a:endParaRPr lang="zh-CN" altLang="en-US" dirty="0">
              <a:latin typeface="Verdana" panose="020B0604030504040204" pitchFamily="-112" charset="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灯片编号占位符 5"/>
          <p:cNvSpPr>
            <a:spLocks noGrp="1"/>
          </p:cNvSpPr>
          <p:nvPr>
            <p:ph type="sldNum" sz="quarter" idx="12"/>
          </p:nvPr>
        </p:nvSpPr>
        <p:spPr/>
        <p:txBody>
          <a:bodyPr wrap="square" lIns="91440" tIns="45720" rIns="91440" bIns="45720" anchor="b" anchorCtr="0"/>
          <a:lstStyle>
            <a:lvl1pPr marL="0" lvl="0"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2900" b="1" i="0" u="none" kern="1200" baseline="0">
                <a:solidFill>
                  <a:schemeClr val="tx1"/>
                </a:solidFill>
                <a:latin typeface="Verdana" panose="020B0604030504040204" pitchFamily="-112" charset="0"/>
                <a:ea typeface="宋体" panose="02010600030101010101" pitchFamily="2" charset="-122"/>
                <a:cs typeface="+mn-cs"/>
              </a:defRPr>
            </a:lvl5pPr>
          </a:lstStyle>
          <a:p>
            <a:pPr lvl="0" algn="r">
              <a:buSzTx/>
            </a:pPr>
            <a:fld id="{9A0DB2DC-4C9A-4742-B13C-FB6460FD3503}" type="slidenum">
              <a:rPr lang="en-US" altLang="zh-CN" sz="1200" b="0" dirty="0"/>
            </a:fld>
            <a:endParaRPr lang="en-US" altLang="zh-CN" sz="1200" b="0" dirty="0"/>
          </a:p>
        </p:txBody>
      </p:sp>
      <p:sp>
        <p:nvSpPr>
          <p:cNvPr id="20482" name="Rectangle 2"/>
          <p:cNvSpPr>
            <a:spLocks noGrp="1"/>
          </p:cNvSpPr>
          <p:nvPr>
            <p:ph idx="1"/>
          </p:nvPr>
        </p:nvSpPr>
        <p:spPr>
          <a:xfrm>
            <a:off x="755650" y="3068638"/>
            <a:ext cx="7772400" cy="1152525"/>
          </a:xfrm>
        </p:spPr>
        <p:txBody>
          <a:bodyPr vert="horz" wrap="square" lIns="91440" tIns="45720" rIns="91440" bIns="45720" anchor="t" anchorCtr="0"/>
          <a:p>
            <a:pPr eaLnBrk="1" hangingPunct="1">
              <a:buClr>
                <a:schemeClr val="tx1"/>
              </a:buClr>
              <a:buFont typeface="Wingdings" panose="05000000000000000000" pitchFamily="2" charset="2"/>
              <a:buChar char="Ø"/>
            </a:pPr>
            <a:r>
              <a:rPr lang="zh-CN" altLang="en-US" dirty="0"/>
              <a:t>平方和运算及开方运算可用两个分量的绝对值之和表示</a:t>
            </a:r>
            <a:r>
              <a:rPr lang="zh-CN" altLang="en-US" sz="3300" dirty="0"/>
              <a:t> ：</a:t>
            </a:r>
            <a:endParaRPr lang="zh-CN" altLang="en-US" dirty="0"/>
          </a:p>
          <a:p>
            <a:pPr eaLnBrk="1" hangingPunct="1"/>
            <a:endParaRPr lang="en-US" altLang="zh-CN" dirty="0"/>
          </a:p>
        </p:txBody>
      </p:sp>
      <p:graphicFrame>
        <p:nvGraphicFramePr>
          <p:cNvPr id="20483" name="Object 3"/>
          <p:cNvGraphicFramePr>
            <a:graphicFrameLocks noChangeAspect="1"/>
          </p:cNvGraphicFramePr>
          <p:nvPr/>
        </p:nvGraphicFramePr>
        <p:xfrm>
          <a:off x="2339975" y="4724400"/>
          <a:ext cx="4105275" cy="896938"/>
        </p:xfrm>
        <a:graphic>
          <a:graphicData uri="http://schemas.openxmlformats.org/presentationml/2006/ole">
            <mc:AlternateContent xmlns:mc="http://schemas.openxmlformats.org/markup-compatibility/2006">
              <mc:Choice xmlns:v="urn:schemas-microsoft-com:vml" Requires="v">
                <p:oleObj spid="_x0000_s3081" name="" r:id="rId1" imgW="2476500" imgH="596900" progId="Equation.3">
                  <p:embed/>
                </p:oleObj>
              </mc:Choice>
              <mc:Fallback>
                <p:oleObj name="" r:id="rId1" imgW="2476500" imgH="596900" progId="Equation.3">
                  <p:embed/>
                  <p:pic>
                    <p:nvPicPr>
                      <p:cNvPr id="0" name="图片 3080"/>
                      <p:cNvPicPr/>
                      <p:nvPr/>
                    </p:nvPicPr>
                    <p:blipFill>
                      <a:blip r:embed="rId2"/>
                      <a:stretch>
                        <a:fillRect/>
                      </a:stretch>
                    </p:blipFill>
                    <p:spPr>
                      <a:xfrm>
                        <a:off x="2339975" y="4724400"/>
                        <a:ext cx="4105275" cy="896938"/>
                      </a:xfrm>
                      <a:prstGeom prst="rect">
                        <a:avLst/>
                      </a:prstGeom>
                      <a:noFill/>
                      <a:ln w="38100">
                        <a:noFill/>
                        <a:miter/>
                      </a:ln>
                    </p:spPr>
                  </p:pic>
                </p:oleObj>
              </mc:Fallback>
            </mc:AlternateContent>
          </a:graphicData>
        </a:graphic>
      </p:graphicFrame>
      <p:graphicFrame>
        <p:nvGraphicFramePr>
          <p:cNvPr id="20484" name="Object 4"/>
          <p:cNvGraphicFramePr>
            <a:graphicFrameLocks noChangeAspect="1"/>
          </p:cNvGraphicFramePr>
          <p:nvPr/>
        </p:nvGraphicFramePr>
        <p:xfrm>
          <a:off x="1438275" y="1643063"/>
          <a:ext cx="2357438" cy="1355725"/>
        </p:xfrm>
        <a:graphic>
          <a:graphicData uri="http://schemas.openxmlformats.org/presentationml/2006/ole">
            <mc:AlternateContent xmlns:mc="http://schemas.openxmlformats.org/markup-compatibility/2006">
              <mc:Choice xmlns:v="urn:schemas-microsoft-com:vml" Requires="v">
                <p:oleObj spid="_x0000_s3082" name="" r:id="rId3" imgW="1473200" imgH="838200" progId="Equation.3">
                  <p:embed/>
                </p:oleObj>
              </mc:Choice>
              <mc:Fallback>
                <p:oleObj name="" r:id="rId3" imgW="1473200" imgH="838200" progId="Equation.3">
                  <p:embed/>
                  <p:pic>
                    <p:nvPicPr>
                      <p:cNvPr id="0" name="图片 3081"/>
                      <p:cNvPicPr/>
                      <p:nvPr/>
                    </p:nvPicPr>
                    <p:blipFill>
                      <a:blip r:embed="rId4"/>
                      <a:stretch>
                        <a:fillRect/>
                      </a:stretch>
                    </p:blipFill>
                    <p:spPr>
                      <a:xfrm>
                        <a:off x="1438275" y="1643063"/>
                        <a:ext cx="2357438" cy="1355725"/>
                      </a:xfrm>
                      <a:prstGeom prst="rect">
                        <a:avLst/>
                      </a:prstGeom>
                      <a:noFill/>
                      <a:ln w="38100">
                        <a:noFill/>
                        <a:miter/>
                      </a:ln>
                    </p:spPr>
                  </p:pic>
                </p:oleObj>
              </mc:Fallback>
            </mc:AlternateContent>
          </a:graphicData>
        </a:graphic>
      </p:graphicFrame>
      <p:sp>
        <p:nvSpPr>
          <p:cNvPr id="20485" name="Rectangle 5"/>
          <p:cNvSpPr/>
          <p:nvPr/>
        </p:nvSpPr>
        <p:spPr>
          <a:xfrm>
            <a:off x="1476375" y="836613"/>
            <a:ext cx="5843588" cy="519112"/>
          </a:xfrm>
          <a:prstGeom prst="rect">
            <a:avLst/>
          </a:prstGeom>
          <a:noFill/>
          <a:ln w="9525">
            <a:noFill/>
          </a:ln>
        </p:spPr>
        <p:txBody>
          <a:bodyPr anchor="t" anchorCtr="0">
            <a:spAutoFit/>
          </a:bodyPr>
          <a:p>
            <a:pPr>
              <a:spcBef>
                <a:spcPct val="20000"/>
              </a:spcBef>
              <a:buClrTx/>
              <a:buFont typeface="Wingdings" panose="05000000000000000000" pitchFamily="2" charset="2"/>
              <a:buChar char="Ø"/>
            </a:pPr>
            <a:r>
              <a:rPr lang="zh-CN" altLang="en-US" sz="2800" dirty="0">
                <a:latin typeface="Times New Roman" panose="02020603050405020304" pitchFamily="34" charset="0"/>
                <a:ea typeface="宋体" panose="02010600030101010101" pitchFamily="2" charset="-122"/>
              </a:rPr>
              <a:t>可用一阶差分代替一阶微分：</a:t>
            </a:r>
            <a:endParaRPr lang="zh-CN" altLang="en-US" sz="2800" dirty="0">
              <a:latin typeface="Times New Roman" panose="02020603050405020304" pitchFamily="34" charset="0"/>
              <a:ea typeface="宋体" panose="02010600030101010101" pitchFamily="2" charset="-122"/>
            </a:endParaRPr>
          </a:p>
        </p:txBody>
      </p:sp>
      <p:pic>
        <p:nvPicPr>
          <p:cNvPr id="20486" name="Picture 8"/>
          <p:cNvPicPr>
            <a:picLocks noChangeAspect="1"/>
          </p:cNvPicPr>
          <p:nvPr/>
        </p:nvPicPr>
        <p:blipFill>
          <a:blip r:embed="rId5"/>
          <a:stretch>
            <a:fillRect/>
          </a:stretch>
        </p:blipFill>
        <p:spPr>
          <a:xfrm>
            <a:off x="5500688" y="1857375"/>
            <a:ext cx="2228850" cy="666750"/>
          </a:xfrm>
          <a:prstGeom prst="rect">
            <a:avLst/>
          </a:prstGeom>
          <a:noFill/>
          <a:ln w="9525">
            <a:noFill/>
          </a:ln>
        </p:spPr>
      </p:pic>
    </p:spTree>
  </p:cSld>
  <p:clrMapOvr>
    <a:masterClrMapping/>
  </p:clrMapOvr>
</p:sld>
</file>

<file path=ppt/theme/theme1.xml><?xml version="1.0" encoding="utf-8"?>
<a:theme xmlns:a="http://schemas.openxmlformats.org/drawingml/2006/main" name="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Eclipse">
  <a:themeElements>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fontScheme name="Eclipse">
      <a:majorFont>
        <a:latin typeface="Arial"/>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solidFill>
            <a:schemeClr val="bg1"/>
          </a:solidFill>
          <a:prstDash val="solid"/>
          <a:round/>
          <a:headEnd type="none" w="med" len="med"/>
          <a:tailEnd type="none" w="med" len="med"/>
        </a:ln>
      </a:spPr>
      <a:bodyPr vert="horz" wrap="square" lIns="91440" tIns="45720" rIns="91440" bIns="45720" numCol="1" anchor="t" anchorCtr="0" compatLnSpc="1"/>
      <a:lstStyle>
        <a:defPPr marL="287655" marR="0" indent="-1905"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defRPr kumimoji="0" lang="zh-CN" altLang="en-US" sz="2900" b="1" i="0" u="none" strike="noStrike" cap="none" normalizeH="0" baseline="0" smtClean="0">
            <a:ln>
              <a:noFill/>
            </a:ln>
            <a:solidFill>
              <a:schemeClr val="tx1"/>
            </a:solidFill>
            <a:effectLst/>
            <a:latin typeface="Verdana" panose="020B0604030504040204" pitchFamily="-112" charset="0"/>
            <a:ea typeface="宋体" panose="02010600030101010101" pitchFamily="2" charset="-122"/>
          </a:defRPr>
        </a:defPPr>
      </a:lstStyle>
    </a:lnDef>
  </a:objectDefaults>
  <a:extraClrSchemeLst>
    <a:extraClrScheme>
      <a:clrScheme name="Eclipse 1">
        <a:dk1>
          <a:srgbClr val="000000"/>
        </a:dk1>
        <a:lt1>
          <a:srgbClr val="FFFFFF"/>
        </a:lt1>
        <a:dk2>
          <a:srgbClr val="006666"/>
        </a:dk2>
        <a:lt2>
          <a:srgbClr val="5F5F5F"/>
        </a:lt2>
        <a:accent1>
          <a:srgbClr val="33CCCC"/>
        </a:accent1>
        <a:accent2>
          <a:srgbClr val="99CCCC"/>
        </a:accent2>
        <a:accent3>
          <a:srgbClr val="FFFFFF"/>
        </a:accent3>
        <a:accent4>
          <a:srgbClr val="000000"/>
        </a:accent4>
        <a:accent5>
          <a:srgbClr val="ADE2E2"/>
        </a:accent5>
        <a:accent6>
          <a:srgbClr val="8A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Eclipse 2">
        <a:dk1>
          <a:srgbClr val="000000"/>
        </a:dk1>
        <a:lt1>
          <a:srgbClr val="FFFFFF"/>
        </a:lt1>
        <a:dk2>
          <a:srgbClr val="333366"/>
        </a:dk2>
        <a:lt2>
          <a:srgbClr val="5F5F5F"/>
        </a:lt2>
        <a:accent1>
          <a:srgbClr val="CC99FF"/>
        </a:accent1>
        <a:accent2>
          <a:srgbClr val="99CCCC"/>
        </a:accent2>
        <a:accent3>
          <a:srgbClr val="FFFFFF"/>
        </a:accent3>
        <a:accent4>
          <a:srgbClr val="000000"/>
        </a:accent4>
        <a:accent5>
          <a:srgbClr val="E2CAFF"/>
        </a:accent5>
        <a:accent6>
          <a:srgbClr val="8AB9B9"/>
        </a:accent6>
        <a:hlink>
          <a:srgbClr val="666699"/>
        </a:hlink>
        <a:folHlink>
          <a:srgbClr val="660066"/>
        </a:folHlink>
      </a:clrScheme>
      <a:clrMap bg1="lt1" tx1="dk1" bg2="lt2" tx2="dk2" accent1="accent1" accent2="accent2" accent3="accent3" accent4="accent4" accent5="accent5" accent6="accent6" hlink="hlink" folHlink="folHlink"/>
    </a:extraClrScheme>
    <a:extraClrScheme>
      <a:clrScheme name="Eclipse 3">
        <a:dk1>
          <a:srgbClr val="000000"/>
        </a:dk1>
        <a:lt1>
          <a:srgbClr val="FFFFFF"/>
        </a:lt1>
        <a:dk2>
          <a:srgbClr val="0000CC"/>
        </a:dk2>
        <a:lt2>
          <a:srgbClr val="434343"/>
        </a:lt2>
        <a:accent1>
          <a:srgbClr val="99CC00"/>
        </a:accent1>
        <a:accent2>
          <a:srgbClr val="FFCC00"/>
        </a:accent2>
        <a:accent3>
          <a:srgbClr val="FFFFFF"/>
        </a:accent3>
        <a:accent4>
          <a:srgbClr val="000000"/>
        </a:accent4>
        <a:accent5>
          <a:srgbClr val="CAE2AA"/>
        </a:accent5>
        <a:accent6>
          <a:srgbClr val="E7B900"/>
        </a:accent6>
        <a:hlink>
          <a:srgbClr val="FF0000"/>
        </a:hlink>
        <a:folHlink>
          <a:srgbClr val="808080"/>
        </a:folHlink>
      </a:clrScheme>
      <a:clrMap bg1="lt1" tx1="dk1" bg2="lt2" tx2="dk2" accent1="accent1" accent2="accent2" accent3="accent3" accent4="accent4" accent5="accent5" accent6="accent6" hlink="hlink" folHlink="folHlink"/>
    </a:extraClrScheme>
    <a:extraClrScheme>
      <a:clrScheme name="Eclipse 4">
        <a:dk1>
          <a:srgbClr val="000000"/>
        </a:dk1>
        <a:lt1>
          <a:srgbClr val="64AAAE"/>
        </a:lt1>
        <a:dk2>
          <a:srgbClr val="FFFFCC"/>
        </a:dk2>
        <a:lt2>
          <a:srgbClr val="5F5F5F"/>
        </a:lt2>
        <a:accent1>
          <a:srgbClr val="B4B1DB"/>
        </a:accent1>
        <a:accent2>
          <a:srgbClr val="61C1D7"/>
        </a:accent2>
        <a:accent3>
          <a:srgbClr val="B8D2D3"/>
        </a:accent3>
        <a:accent4>
          <a:srgbClr val="000000"/>
        </a:accent4>
        <a:accent5>
          <a:srgbClr val="D6D5EA"/>
        </a:accent5>
        <a:accent6>
          <a:srgbClr val="57AFC3"/>
        </a:accent6>
        <a:hlink>
          <a:srgbClr val="257177"/>
        </a:hlink>
        <a:folHlink>
          <a:srgbClr val="CCCCCC"/>
        </a:folHlink>
      </a:clrScheme>
      <a:clrMap bg1="lt1" tx1="dk1" bg2="lt2" tx2="dk2" accent1="accent1" accent2="accent2" accent3="accent3" accent4="accent4" accent5="accent5" accent6="accent6" hlink="hlink" folHlink="folHlink"/>
    </a:extraClrScheme>
    <a:extraClrScheme>
      <a:clrScheme name="Eclipse 5">
        <a:dk1>
          <a:srgbClr val="5F5F5F"/>
        </a:dk1>
        <a:lt1>
          <a:srgbClr val="F8F8F8"/>
        </a:lt1>
        <a:dk2>
          <a:srgbClr val="2A285A"/>
        </a:dk2>
        <a:lt2>
          <a:srgbClr val="FFFFFF"/>
        </a:lt2>
        <a:accent1>
          <a:srgbClr val="999966"/>
        </a:accent1>
        <a:accent2>
          <a:srgbClr val="8C8B9D"/>
        </a:accent2>
        <a:accent3>
          <a:srgbClr val="ACACB5"/>
        </a:accent3>
        <a:accent4>
          <a:srgbClr val="D4D4D4"/>
        </a:accent4>
        <a:accent5>
          <a:srgbClr val="CACAB8"/>
        </a:accent5>
        <a:accent6>
          <a:srgbClr val="7E7D8E"/>
        </a:accent6>
        <a:hlink>
          <a:srgbClr val="465174"/>
        </a:hlink>
        <a:folHlink>
          <a:srgbClr val="C0C0C0"/>
        </a:folHlink>
      </a:clrScheme>
      <a:clrMap bg1="dk2" tx1="lt1" bg2="dk1" tx2="lt2" accent1="accent1" accent2="accent2" accent3="accent3" accent4="accent4" accent5="accent5" accent6="accent6" hlink="hlink" folHlink="folHlink"/>
    </a:extraClrScheme>
    <a:extraClrScheme>
      <a:clrScheme name="Eclipse 6">
        <a:dk1>
          <a:srgbClr val="434343"/>
        </a:dk1>
        <a:lt1>
          <a:srgbClr val="FFFFFF"/>
        </a:lt1>
        <a:dk2>
          <a:srgbClr val="360404"/>
        </a:dk2>
        <a:lt2>
          <a:srgbClr val="FFFFFF"/>
        </a:lt2>
        <a:accent1>
          <a:srgbClr val="669900"/>
        </a:accent1>
        <a:accent2>
          <a:srgbClr val="CC6600"/>
        </a:accent2>
        <a:accent3>
          <a:srgbClr val="AEAAAA"/>
        </a:accent3>
        <a:accent4>
          <a:srgbClr val="DADADA"/>
        </a:accent4>
        <a:accent5>
          <a:srgbClr val="B8CAAA"/>
        </a:accent5>
        <a:accent6>
          <a:srgbClr val="B95C00"/>
        </a:accent6>
        <a:hlink>
          <a:srgbClr val="CC3300"/>
        </a:hlink>
        <a:folHlink>
          <a:srgbClr val="808080"/>
        </a:folHlink>
      </a:clrScheme>
      <a:clrMap bg1="dk2" tx1="lt1" bg2="dk1" tx2="lt2" accent1="accent1" accent2="accent2" accent3="accent3" accent4="accent4" accent5="accent5" accent6="accent6" hlink="hlink" folHlink="folHlink"/>
    </a:extraClrScheme>
    <a:extraClrScheme>
      <a:clrScheme name="Eclipse 7">
        <a:dk1>
          <a:srgbClr val="434343"/>
        </a:dk1>
        <a:lt1>
          <a:srgbClr val="FFFFFF"/>
        </a:lt1>
        <a:dk2>
          <a:srgbClr val="000000"/>
        </a:dk2>
        <a:lt2>
          <a:srgbClr val="8285FE"/>
        </a:lt2>
        <a:accent1>
          <a:srgbClr val="669900"/>
        </a:accent1>
        <a:accent2>
          <a:srgbClr val="9900FF"/>
        </a:accent2>
        <a:accent3>
          <a:srgbClr val="AAAAAA"/>
        </a:accent3>
        <a:accent4>
          <a:srgbClr val="DADADA"/>
        </a:accent4>
        <a:accent5>
          <a:srgbClr val="B8CAAA"/>
        </a:accent5>
        <a:accent6>
          <a:srgbClr val="8A00E7"/>
        </a:accent6>
        <a:hlink>
          <a:srgbClr val="6600CC"/>
        </a:hlink>
        <a:folHlink>
          <a:srgbClr val="808080"/>
        </a:folHlink>
      </a:clrScheme>
      <a:clrMap bg1="dk2" tx1="lt1" bg2="dk1" tx2="lt2" accent1="accent1" accent2="accent2" accent3="accent3" accent4="accent4" accent5="accent5" accent6="accent6" hlink="hlink" folHlink="folHlink"/>
    </a:extraClrScheme>
    <a:extraClrScheme>
      <a:clrScheme name="Eclipse 8">
        <a:dk1>
          <a:srgbClr val="434343"/>
        </a:dk1>
        <a:lt1>
          <a:srgbClr val="FFFFFF"/>
        </a:lt1>
        <a:dk2>
          <a:srgbClr val="000000"/>
        </a:dk2>
        <a:lt2>
          <a:srgbClr val="0066FF"/>
        </a:lt2>
        <a:accent1>
          <a:srgbClr val="339966"/>
        </a:accent1>
        <a:accent2>
          <a:srgbClr val="FFCC00"/>
        </a:accent2>
        <a:accent3>
          <a:srgbClr val="AAAAAA"/>
        </a:accent3>
        <a:accent4>
          <a:srgbClr val="DADADA"/>
        </a:accent4>
        <a:accent5>
          <a:srgbClr val="ADCAB8"/>
        </a:accent5>
        <a:accent6>
          <a:srgbClr val="E7B900"/>
        </a:accent6>
        <a:hlink>
          <a:srgbClr val="CC0000"/>
        </a:hlink>
        <a:folHlink>
          <a:srgbClr val="808080"/>
        </a:folHlink>
      </a:clrScheme>
      <a:clrMap bg1="dk2" tx1="lt1" bg2="dk1" tx2="lt2" accent1="accent1" accent2="accent2" accent3="accent3" accent4="accent4" accent5="accent5" accent6="accent6" hlink="hlink" folHlink="folHlink"/>
    </a:extraClrScheme>
    <a:extraClrScheme>
      <a:clrScheme name="Eclipse 9">
        <a:dk1>
          <a:srgbClr val="333300"/>
        </a:dk1>
        <a:lt1>
          <a:srgbClr val="FFFFFF"/>
        </a:lt1>
        <a:dk2>
          <a:srgbClr val="669900"/>
        </a:dk2>
        <a:lt2>
          <a:srgbClr val="FFFFCC"/>
        </a:lt2>
        <a:accent1>
          <a:srgbClr val="CCCC00"/>
        </a:accent1>
        <a:accent2>
          <a:srgbClr val="99CC00"/>
        </a:accent2>
        <a:accent3>
          <a:srgbClr val="B8CAAA"/>
        </a:accent3>
        <a:accent4>
          <a:srgbClr val="DADADA"/>
        </a:accent4>
        <a:accent5>
          <a:srgbClr val="E2E2AA"/>
        </a:accent5>
        <a:accent6>
          <a:srgbClr val="8AB900"/>
        </a:accent6>
        <a:hlink>
          <a:srgbClr val="336600"/>
        </a:hlink>
        <a:folHlink>
          <a:srgbClr val="FFFF66"/>
        </a:folHlink>
      </a:clrScheme>
      <a:clrMap bg1="dk2" tx1="lt1" bg2="dk1" tx2="lt2" accent1="accent1" accent2="accent2" accent3="accent3" accent4="accent4" accent5="accent5" accent6="accent6" hlink="hlink" folHlink="folHlink"/>
    </a:extraClrScheme>
    <a:extraClrScheme>
      <a:clrScheme name="Eclipse 10">
        <a:dk1>
          <a:srgbClr val="333333"/>
        </a:dk1>
        <a:lt1>
          <a:srgbClr val="FFFFCC"/>
        </a:lt1>
        <a:dk2>
          <a:srgbClr val="660000"/>
        </a:dk2>
        <a:lt2>
          <a:srgbClr val="CCCCCC"/>
        </a:lt2>
        <a:accent1>
          <a:srgbClr val="FF6600"/>
        </a:accent1>
        <a:accent2>
          <a:srgbClr val="CC3300"/>
        </a:accent2>
        <a:accent3>
          <a:srgbClr val="B8AAAA"/>
        </a:accent3>
        <a:accent4>
          <a:srgbClr val="DADAAE"/>
        </a:accent4>
        <a:accent5>
          <a:srgbClr val="FFB8AA"/>
        </a:accent5>
        <a:accent6>
          <a:srgbClr val="B92D00"/>
        </a:accent6>
        <a:hlink>
          <a:srgbClr val="9900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Eclipse</Template>
  <TotalTime>0</TotalTime>
  <Words>7989</Words>
  <Application>WPS 演示</Application>
  <PresentationFormat>全屏显示(4:3)</PresentationFormat>
  <Paragraphs>821</Paragraphs>
  <Slides>72</Slides>
  <Notes>8</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17</vt:i4>
      </vt:variant>
      <vt:variant>
        <vt:lpstr>幻灯片标题</vt:lpstr>
      </vt:variant>
      <vt:variant>
        <vt:i4>72</vt:i4>
      </vt:variant>
    </vt:vector>
  </HeadingPairs>
  <TitlesOfParts>
    <vt:vector size="101" baseType="lpstr">
      <vt:lpstr>Arial</vt:lpstr>
      <vt:lpstr>宋体</vt:lpstr>
      <vt:lpstr>Wingdings</vt:lpstr>
      <vt:lpstr>Verdana</vt:lpstr>
      <vt:lpstr>Times New Roman</vt:lpstr>
      <vt:lpstr>微软雅黑</vt:lpstr>
      <vt:lpstr>Arial Unicode MS</vt:lpstr>
      <vt:lpstr>MS PGothic</vt:lpstr>
      <vt:lpstr>Eclipse</vt:lpstr>
      <vt:lpstr>1_Eclipse</vt:lpstr>
      <vt:lpstr>2_Eclipse</vt:lpstr>
      <vt:lpstr>3_Eclipse</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第5章 图像增强-锐化     2020-03-30（第7周）  </vt:lpstr>
      <vt:lpstr>5.3 图像的锐化 </vt:lpstr>
      <vt:lpstr>图像的锐化</vt:lpstr>
      <vt:lpstr>图像的锐化</vt:lpstr>
      <vt:lpstr>图像的锐化</vt:lpstr>
      <vt:lpstr>图像的锐化</vt:lpstr>
      <vt:lpstr>图像的锐化</vt:lpstr>
      <vt:lpstr>5.3.1 基于一阶微分的图像增强-梯度算子 </vt:lpstr>
      <vt:lpstr>PowerPoint 演示文稿</vt:lpstr>
      <vt:lpstr>PowerPoint 演示文稿</vt:lpstr>
      <vt:lpstr>PowerPoint 演示文稿</vt:lpstr>
      <vt:lpstr>PowerPoint 演示文稿</vt:lpstr>
      <vt:lpstr>5.3.2 基于二阶微分的图像增强——拉普拉斯算子</vt:lpstr>
      <vt:lpstr>PowerPoint 演示文稿</vt:lpstr>
      <vt:lpstr>图像锐化计算时注意</vt:lpstr>
      <vt:lpstr>计算结果超出0-255的处理</vt:lpstr>
      <vt:lpstr>锐化</vt:lpstr>
      <vt:lpstr>锐化</vt:lpstr>
      <vt:lpstr>Laplacian Image Enhancement</vt:lpstr>
      <vt:lpstr>Laplacian Image Enhancement</vt:lpstr>
      <vt:lpstr>Simplified Image Enhancement (cont…)</vt:lpstr>
      <vt:lpstr>Variants On The Simple Laplacian</vt:lpstr>
      <vt:lpstr>Combining Spatial Enhancement Methods</vt:lpstr>
      <vt:lpstr>Combining Spatial Enhancement Methods (cont…)</vt:lpstr>
      <vt:lpstr>Combining Spatial Enhancement Methods (cont…)</vt:lpstr>
      <vt:lpstr>Combining Spatial Enhancement Methods (cont…)</vt:lpstr>
      <vt:lpstr>问题1</vt:lpstr>
      <vt:lpstr>问题2()</vt:lpstr>
      <vt:lpstr>问题3 </vt:lpstr>
      <vt:lpstr>问题4 </vt:lpstr>
      <vt:lpstr>问题5 </vt:lpstr>
      <vt:lpstr>问题6 </vt:lpstr>
      <vt:lpstr>问题7 </vt:lpstr>
      <vt:lpstr>问题8 </vt:lpstr>
      <vt:lpstr>问题9</vt:lpstr>
      <vt:lpstr>问题10</vt:lpstr>
      <vt:lpstr>问题11</vt:lpstr>
      <vt:lpstr>问题12</vt:lpstr>
      <vt:lpstr>问题13</vt:lpstr>
      <vt:lpstr>问题14</vt:lpstr>
      <vt:lpstr>提问问题1</vt:lpstr>
      <vt:lpstr>提问问题2</vt:lpstr>
      <vt:lpstr>提问问题3</vt:lpstr>
      <vt:lpstr>提问问题4</vt:lpstr>
      <vt:lpstr>提问问题5</vt:lpstr>
      <vt:lpstr>提问问题6</vt:lpstr>
      <vt:lpstr>课堂练习-第5章第4次课堂练习 </vt:lpstr>
      <vt:lpstr>英文网课</vt:lpstr>
      <vt:lpstr>课后拓展</vt:lpstr>
      <vt:lpstr>英文</vt:lpstr>
      <vt:lpstr>英文</vt:lpstr>
      <vt:lpstr>作业5</vt:lpstr>
      <vt:lpstr>作业</vt:lpstr>
      <vt:lpstr>作业</vt:lpstr>
      <vt:lpstr>作业</vt:lpstr>
      <vt:lpstr>作业</vt:lpstr>
      <vt:lpstr>作业</vt:lpstr>
      <vt:lpstr>作业</vt:lpstr>
      <vt:lpstr>作业</vt:lpstr>
      <vt:lpstr>作业</vt:lpstr>
      <vt:lpstr>作业</vt:lpstr>
      <vt:lpstr>作业</vt:lpstr>
      <vt:lpstr>作业</vt:lpstr>
      <vt:lpstr>作业5_8.翻译以下内容</vt:lpstr>
      <vt:lpstr>作业5_8</vt:lpstr>
      <vt:lpstr>作业5_8</vt:lpstr>
      <vt:lpstr>作业5_8</vt:lpstr>
      <vt:lpstr>作业5_9翻译以下内容</vt:lpstr>
      <vt:lpstr>作业5_9</vt:lpstr>
      <vt:lpstr>作业5_10</vt:lpstr>
      <vt:lpstr>实验</vt:lpstr>
      <vt:lpstr>END</vt:lpstr>
    </vt:vector>
  </TitlesOfParts>
  <Company>bjfu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第２章数字图像表示及其处理</dc:title>
  <dc:creator>wzz</dc:creator>
  <cp:lastModifiedBy>wzz</cp:lastModifiedBy>
  <cp:revision>271</cp:revision>
  <dcterms:created xsi:type="dcterms:W3CDTF">2007-12-17T04:18:00Z</dcterms:created>
  <dcterms:modified xsi:type="dcterms:W3CDTF">2022-04-01T01:46:31Z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9847BBEEB65F4A98A3C52EA4E6FC48C1</vt:lpwstr>
  </property>
</Properties>
</file>